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62" r:id="rId5"/>
    <p:sldId id="263" r:id="rId6"/>
    <p:sldId id="264" r:id="rId7"/>
    <p:sldId id="266" r:id="rId8"/>
    <p:sldId id="265" r:id="rId9"/>
    <p:sldId id="270" r:id="rId10"/>
    <p:sldId id="259" r:id="rId11"/>
    <p:sldId id="267" r:id="rId12"/>
    <p:sldId id="271" r:id="rId13"/>
    <p:sldId id="268" r:id="rId14"/>
    <p:sldId id="269" r:id="rId15"/>
    <p:sldId id="258"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sorterViewPr>
    <p:cViewPr varScale="1">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2D78BB8-C6BA-4D00-AB66-919596DDD1DF}" type="datetimeFigureOut">
              <a:rPr lang="pt-BR" smtClean="0"/>
              <a:t>07/03/2024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281798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07/03/2024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358522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07/03/2024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94964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07/03/2024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141349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2D78BB8-C6BA-4D00-AB66-919596DDD1DF}" type="datetimeFigureOut">
              <a:rPr lang="pt-BR" smtClean="0"/>
              <a:t>07/03/2024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20162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2D78BB8-C6BA-4D00-AB66-919596DDD1DF}" type="datetimeFigureOut">
              <a:rPr lang="pt-BR" smtClean="0"/>
              <a:t>07/03/2024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24266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2D78BB8-C6BA-4D00-AB66-919596DDD1DF}" type="datetimeFigureOut">
              <a:rPr lang="pt-BR" smtClean="0"/>
              <a:t>07/03/2024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137597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2D78BB8-C6BA-4D00-AB66-919596DDD1DF}" type="datetimeFigureOut">
              <a:rPr lang="pt-BR" smtClean="0"/>
              <a:t>07/03/2024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32872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2D78BB8-C6BA-4D00-AB66-919596DDD1DF}" type="datetimeFigureOut">
              <a:rPr lang="pt-BR" smtClean="0"/>
              <a:t>07/03/2024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276827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2D78BB8-C6BA-4D00-AB66-919596DDD1DF}" type="datetimeFigureOut">
              <a:rPr lang="pt-BR" smtClean="0"/>
              <a:t>07/03/2024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351371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2D78BB8-C6BA-4D00-AB66-919596DDD1DF}" type="datetimeFigureOut">
              <a:rPr lang="pt-BR" smtClean="0"/>
              <a:t>07/03/2024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326304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78BB8-C6BA-4D00-AB66-919596DDD1DF}" type="datetimeFigureOut">
              <a:rPr lang="pt-BR" smtClean="0"/>
              <a:t>07/03/2024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02A93-A44D-4EE6-84A0-D7DEA0B61649}" type="slidenum">
              <a:rPr lang="pt-BR" smtClean="0"/>
              <a:t>‹nº›</a:t>
            </a:fld>
            <a:endParaRPr lang="pt-BR"/>
          </a:p>
        </p:txBody>
      </p:sp>
    </p:spTree>
    <p:extLst>
      <p:ext uri="{BB962C8B-B14F-4D97-AF65-F5344CB8AC3E}">
        <p14:creationId xmlns:p14="http://schemas.microsoft.com/office/powerpoint/2010/main" val="2141280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áfico 4">
            <a:extLst>
              <a:ext uri="{FF2B5EF4-FFF2-40B4-BE49-F238E27FC236}">
                <a16:creationId xmlns:a16="http://schemas.microsoft.com/office/drawing/2014/main" id="{2FA27F62-569A-CAB0-996D-3E8372FAF0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1552" y="932465"/>
            <a:ext cx="6788896" cy="4993069"/>
          </a:xfrm>
          <a:prstGeom prst="rect">
            <a:avLst/>
          </a:prstGeom>
        </p:spPr>
      </p:pic>
    </p:spTree>
    <p:extLst>
      <p:ext uri="{BB962C8B-B14F-4D97-AF65-F5344CB8AC3E}">
        <p14:creationId xmlns:p14="http://schemas.microsoft.com/office/powerpoint/2010/main" val="354783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7AF11-B36A-3F14-E25B-25F7BFA52706}"/>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6A09AF58-DBD9-44C0-AB2E-933B52AFF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5F95C2D0-C5F3-9E00-A444-5F936023DEF6}"/>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9" name="Título 1">
            <a:extLst>
              <a:ext uri="{FF2B5EF4-FFF2-40B4-BE49-F238E27FC236}">
                <a16:creationId xmlns:a16="http://schemas.microsoft.com/office/drawing/2014/main" id="{79AC999C-FEE1-F68C-B479-04ABB4D365A4}"/>
              </a:ext>
            </a:extLst>
          </p:cNvPr>
          <p:cNvSpPr txBox="1">
            <a:spLocks/>
          </p:cNvSpPr>
          <p:nvPr/>
        </p:nvSpPr>
        <p:spPr>
          <a:xfrm>
            <a:off x="378941" y="1999637"/>
            <a:ext cx="11388989" cy="395390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pt-BR" sz="2400" dirty="0">
                <a:latin typeface="Montserrat" panose="00000500000000000000" pitchFamily="2" charset="0"/>
              </a:rPr>
              <a:t>O investidor deve selecionar os ativos da sua carteira de forma a obter a melhor relação retorno/risco.</a:t>
            </a:r>
          </a:p>
          <a:p>
            <a:pPr algn="just">
              <a:lnSpc>
                <a:spcPct val="120000"/>
              </a:lnSpc>
            </a:pPr>
            <a:endParaRPr lang="pt-BR" sz="2400" dirty="0">
              <a:latin typeface="Montserrat" panose="00000500000000000000" pitchFamily="2" charset="0"/>
            </a:endParaRPr>
          </a:p>
          <a:p>
            <a:pPr algn="just">
              <a:lnSpc>
                <a:spcPct val="120000"/>
              </a:lnSpc>
            </a:pPr>
            <a:r>
              <a:rPr lang="pt-BR" sz="2400" dirty="0">
                <a:latin typeface="Montserrat" panose="00000500000000000000" pitchFamily="2" charset="0"/>
              </a:rPr>
              <a:t>A Fronteira Eficiente limita, dentre todas as combinações possíveis entre os ativos, somente aquelas as quais tornam a carteira total uma carteira eficiente.</a:t>
            </a:r>
          </a:p>
          <a:p>
            <a:pPr algn="just">
              <a:lnSpc>
                <a:spcPct val="120000"/>
              </a:lnSpc>
            </a:pPr>
            <a:endParaRPr lang="pt-BR" sz="2400" dirty="0">
              <a:latin typeface="Montserrat" panose="00000500000000000000" pitchFamily="2" charset="0"/>
            </a:endParaRPr>
          </a:p>
          <a:p>
            <a:pPr algn="just">
              <a:lnSpc>
                <a:spcPct val="120000"/>
              </a:lnSpc>
            </a:pPr>
            <a:r>
              <a:rPr lang="pt-BR" sz="2400" dirty="0">
                <a:latin typeface="Montserrat" panose="00000500000000000000" pitchFamily="2" charset="0"/>
              </a:rPr>
              <a:t>Sendo assim, cada adicional de risco desse portfólio deve trazer um adicional de retorno. </a:t>
            </a:r>
          </a:p>
          <a:p>
            <a:pPr algn="just">
              <a:lnSpc>
                <a:spcPct val="120000"/>
              </a:lnSpc>
            </a:pPr>
            <a:endParaRPr lang="pt-BR" sz="2400" dirty="0">
              <a:latin typeface="Montserrat" panose="00000500000000000000" pitchFamily="2" charset="0"/>
            </a:endParaRPr>
          </a:p>
          <a:p>
            <a:pPr algn="just">
              <a:lnSpc>
                <a:spcPct val="120000"/>
              </a:lnSpc>
            </a:pPr>
            <a:r>
              <a:rPr lang="pt-BR" sz="2400" dirty="0">
                <a:latin typeface="Montserrat" panose="00000500000000000000" pitchFamily="2" charset="0"/>
              </a:rPr>
              <a:t>Para delimitar essa Fronteira é necessário o cálculo de alguns indicadores de risco dos ativos individuais e da carteira como um todo.</a:t>
            </a:r>
          </a:p>
        </p:txBody>
      </p:sp>
      <p:pic>
        <p:nvPicPr>
          <p:cNvPr id="3" name="Gráfico 2">
            <a:extLst>
              <a:ext uri="{FF2B5EF4-FFF2-40B4-BE49-F238E27FC236}">
                <a16:creationId xmlns:a16="http://schemas.microsoft.com/office/drawing/2014/main" id="{DAF84A93-6983-58F1-B8ED-01B823C102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Título 1">
            <a:extLst>
              <a:ext uri="{FF2B5EF4-FFF2-40B4-BE49-F238E27FC236}">
                <a16:creationId xmlns:a16="http://schemas.microsoft.com/office/drawing/2014/main" id="{56625F4D-749F-4CE5-2B46-34BAD1467ED5}"/>
              </a:ext>
            </a:extLst>
          </p:cNvPr>
          <p:cNvSpPr txBox="1">
            <a:spLocks/>
          </p:cNvSpPr>
          <p:nvPr/>
        </p:nvSpPr>
        <p:spPr>
          <a:xfrm>
            <a:off x="646388" y="488693"/>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spTree>
    <p:extLst>
      <p:ext uri="{BB962C8B-B14F-4D97-AF65-F5344CB8AC3E}">
        <p14:creationId xmlns:p14="http://schemas.microsoft.com/office/powerpoint/2010/main" val="63383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65140-27EF-7F62-9ABF-A958AD8AB160}"/>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22EE9F70-8405-47FB-1683-812775823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F40C7BBA-6ACF-EEED-B5AE-112E9B7C3DF3}"/>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E30D0D01-5971-0F4D-2B18-CBFED604A258}"/>
              </a:ext>
            </a:extLst>
          </p:cNvPr>
          <p:cNvSpPr txBox="1">
            <a:spLocks/>
          </p:cNvSpPr>
          <p:nvPr/>
        </p:nvSpPr>
        <p:spPr>
          <a:xfrm>
            <a:off x="516975" y="170078"/>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D560270A-A2BB-4D42-A290-2A061BAE2F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CaixaDeTexto 6">
            <a:extLst>
              <a:ext uri="{FF2B5EF4-FFF2-40B4-BE49-F238E27FC236}">
                <a16:creationId xmlns:a16="http://schemas.microsoft.com/office/drawing/2014/main" id="{2E26D272-D78D-AC8A-250E-35C700836F98}"/>
              </a:ext>
            </a:extLst>
          </p:cNvPr>
          <p:cNvSpPr txBox="1">
            <a:spLocks noChangeArrowheads="1"/>
          </p:cNvSpPr>
          <p:nvPr/>
        </p:nvSpPr>
        <p:spPr bwMode="auto">
          <a:xfrm>
            <a:off x="566567" y="1130693"/>
            <a:ext cx="4328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rPr>
              <a:t>Correlação</a:t>
            </a:r>
          </a:p>
        </p:txBody>
      </p:sp>
      <p:pic>
        <p:nvPicPr>
          <p:cNvPr id="5" name="Imagem 2">
            <a:extLst>
              <a:ext uri="{FF2B5EF4-FFF2-40B4-BE49-F238E27FC236}">
                <a16:creationId xmlns:a16="http://schemas.microsoft.com/office/drawing/2014/main" id="{F68DD0FE-5B1F-C1A4-3854-0A9735472A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51" y="2073966"/>
            <a:ext cx="36972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4">
            <a:extLst>
              <a:ext uri="{FF2B5EF4-FFF2-40B4-BE49-F238E27FC236}">
                <a16:creationId xmlns:a16="http://schemas.microsoft.com/office/drawing/2014/main" id="{B36E7BB7-F1F0-3FBE-FED4-CDED60C815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151" y="4606976"/>
            <a:ext cx="36734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7">
            <a:extLst>
              <a:ext uri="{FF2B5EF4-FFF2-40B4-BE49-F238E27FC236}">
                <a16:creationId xmlns:a16="http://schemas.microsoft.com/office/drawing/2014/main" id="{F6742CB6-DA22-6972-5AB5-C2947C404B09}"/>
              </a:ext>
            </a:extLst>
          </p:cNvPr>
          <p:cNvSpPr txBox="1">
            <a:spLocks noChangeArrowheads="1"/>
          </p:cNvSpPr>
          <p:nvPr/>
        </p:nvSpPr>
        <p:spPr bwMode="auto">
          <a:xfrm>
            <a:off x="4103626" y="2887559"/>
            <a:ext cx="3540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rPr>
              <a:t>Quando a correlação entre dois ativos = 1</a:t>
            </a:r>
          </a:p>
        </p:txBody>
      </p:sp>
      <p:sp>
        <p:nvSpPr>
          <p:cNvPr id="10" name="CaixaDeTexto 20">
            <a:extLst>
              <a:ext uri="{FF2B5EF4-FFF2-40B4-BE49-F238E27FC236}">
                <a16:creationId xmlns:a16="http://schemas.microsoft.com/office/drawing/2014/main" id="{7C8B4213-34B5-4C77-9E87-FEB317D0FA6E}"/>
              </a:ext>
            </a:extLst>
          </p:cNvPr>
          <p:cNvSpPr txBox="1">
            <a:spLocks noChangeArrowheads="1"/>
          </p:cNvSpPr>
          <p:nvPr/>
        </p:nvSpPr>
        <p:spPr bwMode="auto">
          <a:xfrm>
            <a:off x="4127439" y="5482427"/>
            <a:ext cx="3540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rPr>
              <a:t>Quando a correlação entre dois ativos -1</a:t>
            </a:r>
          </a:p>
        </p:txBody>
      </p:sp>
      <p:pic>
        <p:nvPicPr>
          <p:cNvPr id="11" name="Imagem 6">
            <a:extLst>
              <a:ext uri="{FF2B5EF4-FFF2-40B4-BE49-F238E27FC236}">
                <a16:creationId xmlns:a16="http://schemas.microsoft.com/office/drawing/2014/main" id="{DE113D90-368F-F86F-5CB9-6C6748056A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0133" y="2490696"/>
            <a:ext cx="3911716" cy="240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21">
            <a:extLst>
              <a:ext uri="{FF2B5EF4-FFF2-40B4-BE49-F238E27FC236}">
                <a16:creationId xmlns:a16="http://schemas.microsoft.com/office/drawing/2014/main" id="{2CD1E02F-6945-4ADD-D122-E04736923DA1}"/>
              </a:ext>
            </a:extLst>
          </p:cNvPr>
          <p:cNvSpPr txBox="1">
            <a:spLocks noChangeArrowheads="1"/>
          </p:cNvSpPr>
          <p:nvPr/>
        </p:nvSpPr>
        <p:spPr bwMode="auto">
          <a:xfrm>
            <a:off x="7850133" y="4882263"/>
            <a:ext cx="3986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t-BR" altLang="pt-BR" sz="1800" dirty="0">
                <a:latin typeface="Montserrat" panose="00000500000000000000" pitchFamily="2" charset="0"/>
              </a:rPr>
              <a:t>O retorno de um ativo é superior à média quando o retorno do outro é inferior à média e vice-versa.</a:t>
            </a:r>
          </a:p>
        </p:txBody>
      </p:sp>
    </p:spTree>
    <p:extLst>
      <p:ext uri="{BB962C8B-B14F-4D97-AF65-F5344CB8AC3E}">
        <p14:creationId xmlns:p14="http://schemas.microsoft.com/office/powerpoint/2010/main" val="141438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308C-8609-1135-5AB6-08ED025DD256}"/>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EF5A2EAD-A9C0-E07B-0EF7-D62D7BB74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4"/>
            <a:ext cx="12192000" cy="6858000"/>
          </a:xfrm>
          <a:prstGeom prst="rect">
            <a:avLst/>
          </a:prstGeom>
        </p:spPr>
      </p:pic>
      <p:sp>
        <p:nvSpPr>
          <p:cNvPr id="7" name="Título 1">
            <a:extLst>
              <a:ext uri="{FF2B5EF4-FFF2-40B4-BE49-F238E27FC236}">
                <a16:creationId xmlns:a16="http://schemas.microsoft.com/office/drawing/2014/main" id="{5D790BB0-DFEF-4002-84BC-03D23DEDDFAC}"/>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4536A2B1-7FB5-F0C0-8052-687ECAC0D36A}"/>
              </a:ext>
            </a:extLst>
          </p:cNvPr>
          <p:cNvSpPr txBox="1">
            <a:spLocks/>
          </p:cNvSpPr>
          <p:nvPr/>
        </p:nvSpPr>
        <p:spPr>
          <a:xfrm>
            <a:off x="516975" y="170078"/>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863AD1E5-0FB8-7678-AE49-379286C92D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16679"/>
            <a:ext cx="2457258" cy="1807254"/>
          </a:xfrm>
          <a:prstGeom prst="rect">
            <a:avLst/>
          </a:prstGeom>
        </p:spPr>
      </p:pic>
      <p:graphicFrame>
        <p:nvGraphicFramePr>
          <p:cNvPr id="6" name="Tabela 5">
            <a:extLst>
              <a:ext uri="{FF2B5EF4-FFF2-40B4-BE49-F238E27FC236}">
                <a16:creationId xmlns:a16="http://schemas.microsoft.com/office/drawing/2014/main" id="{60905B2F-05CB-7E44-8770-C9C40FA2B323}"/>
              </a:ext>
            </a:extLst>
          </p:cNvPr>
          <p:cNvGraphicFramePr>
            <a:graphicFrameLocks noGrp="1"/>
          </p:cNvGraphicFramePr>
          <p:nvPr>
            <p:extLst>
              <p:ext uri="{D42A27DB-BD31-4B8C-83A1-F6EECF244321}">
                <p14:modId xmlns:p14="http://schemas.microsoft.com/office/powerpoint/2010/main" val="2601918739"/>
              </p:ext>
            </p:extLst>
          </p:nvPr>
        </p:nvGraphicFramePr>
        <p:xfrm>
          <a:off x="378940" y="1823933"/>
          <a:ext cx="11495002" cy="4863992"/>
        </p:xfrm>
        <a:graphic>
          <a:graphicData uri="http://schemas.openxmlformats.org/drawingml/2006/table">
            <a:tbl>
              <a:tblPr/>
              <a:tblGrid>
                <a:gridCol w="725761">
                  <a:extLst>
                    <a:ext uri="{9D8B030D-6E8A-4147-A177-3AD203B41FA5}">
                      <a16:colId xmlns:a16="http://schemas.microsoft.com/office/drawing/2014/main" val="522089244"/>
                    </a:ext>
                  </a:extLst>
                </a:gridCol>
                <a:gridCol w="2075227">
                  <a:extLst>
                    <a:ext uri="{9D8B030D-6E8A-4147-A177-3AD203B41FA5}">
                      <a16:colId xmlns:a16="http://schemas.microsoft.com/office/drawing/2014/main" val="1416816137"/>
                    </a:ext>
                  </a:extLst>
                </a:gridCol>
                <a:gridCol w="725761">
                  <a:extLst>
                    <a:ext uri="{9D8B030D-6E8A-4147-A177-3AD203B41FA5}">
                      <a16:colId xmlns:a16="http://schemas.microsoft.com/office/drawing/2014/main" val="3190384703"/>
                    </a:ext>
                  </a:extLst>
                </a:gridCol>
                <a:gridCol w="710643">
                  <a:extLst>
                    <a:ext uri="{9D8B030D-6E8A-4147-A177-3AD203B41FA5}">
                      <a16:colId xmlns:a16="http://schemas.microsoft.com/office/drawing/2014/main" val="2333264734"/>
                    </a:ext>
                  </a:extLst>
                </a:gridCol>
                <a:gridCol w="725761">
                  <a:extLst>
                    <a:ext uri="{9D8B030D-6E8A-4147-A177-3AD203B41FA5}">
                      <a16:colId xmlns:a16="http://schemas.microsoft.com/office/drawing/2014/main" val="3628996809"/>
                    </a:ext>
                  </a:extLst>
                </a:gridCol>
                <a:gridCol w="725761">
                  <a:extLst>
                    <a:ext uri="{9D8B030D-6E8A-4147-A177-3AD203B41FA5}">
                      <a16:colId xmlns:a16="http://schemas.microsoft.com/office/drawing/2014/main" val="462562925"/>
                    </a:ext>
                  </a:extLst>
                </a:gridCol>
                <a:gridCol w="725761">
                  <a:extLst>
                    <a:ext uri="{9D8B030D-6E8A-4147-A177-3AD203B41FA5}">
                      <a16:colId xmlns:a16="http://schemas.microsoft.com/office/drawing/2014/main" val="2862072026"/>
                    </a:ext>
                  </a:extLst>
                </a:gridCol>
                <a:gridCol w="725761">
                  <a:extLst>
                    <a:ext uri="{9D8B030D-6E8A-4147-A177-3AD203B41FA5}">
                      <a16:colId xmlns:a16="http://schemas.microsoft.com/office/drawing/2014/main" val="505205412"/>
                    </a:ext>
                  </a:extLst>
                </a:gridCol>
                <a:gridCol w="725761">
                  <a:extLst>
                    <a:ext uri="{9D8B030D-6E8A-4147-A177-3AD203B41FA5}">
                      <a16:colId xmlns:a16="http://schemas.microsoft.com/office/drawing/2014/main" val="625327214"/>
                    </a:ext>
                  </a:extLst>
                </a:gridCol>
                <a:gridCol w="725761">
                  <a:extLst>
                    <a:ext uri="{9D8B030D-6E8A-4147-A177-3AD203B41FA5}">
                      <a16:colId xmlns:a16="http://schemas.microsoft.com/office/drawing/2014/main" val="2700248803"/>
                    </a:ext>
                  </a:extLst>
                </a:gridCol>
                <a:gridCol w="725761">
                  <a:extLst>
                    <a:ext uri="{9D8B030D-6E8A-4147-A177-3AD203B41FA5}">
                      <a16:colId xmlns:a16="http://schemas.microsoft.com/office/drawing/2014/main" val="620397286"/>
                    </a:ext>
                  </a:extLst>
                </a:gridCol>
                <a:gridCol w="725761">
                  <a:extLst>
                    <a:ext uri="{9D8B030D-6E8A-4147-A177-3AD203B41FA5}">
                      <a16:colId xmlns:a16="http://schemas.microsoft.com/office/drawing/2014/main" val="750651626"/>
                    </a:ext>
                  </a:extLst>
                </a:gridCol>
                <a:gridCol w="725761">
                  <a:extLst>
                    <a:ext uri="{9D8B030D-6E8A-4147-A177-3AD203B41FA5}">
                      <a16:colId xmlns:a16="http://schemas.microsoft.com/office/drawing/2014/main" val="708989639"/>
                    </a:ext>
                  </a:extLst>
                </a:gridCol>
                <a:gridCol w="725761">
                  <a:extLst>
                    <a:ext uri="{9D8B030D-6E8A-4147-A177-3AD203B41FA5}">
                      <a16:colId xmlns:a16="http://schemas.microsoft.com/office/drawing/2014/main" val="1246753213"/>
                    </a:ext>
                  </a:extLst>
                </a:gridCol>
              </a:tblGrid>
              <a:tr h="347428">
                <a:tc rowSpan="2" gridSpan="2">
                  <a:txBody>
                    <a:bodyPr/>
                    <a:lstStyle/>
                    <a:p>
                      <a:pPr algn="ctr" fontAlgn="ctr"/>
                      <a:r>
                        <a:rPr lang="pt-BR" sz="1800" b="1" i="0" u="none" strike="noStrike" dirty="0">
                          <a:solidFill>
                            <a:srgbClr val="000000"/>
                          </a:solidFill>
                          <a:effectLst/>
                          <a:latin typeface="Calibri" panose="020F0502020204030204" pitchFamily="34" charset="0"/>
                        </a:rPr>
                        <a:t>Matriz das Correlações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hMerge="1">
                  <a:txBody>
                    <a:bodyPr/>
                    <a:lstStyle/>
                    <a:p>
                      <a:endParaRPr lang="pt-BR"/>
                    </a:p>
                  </a:txBody>
                  <a:tcPr/>
                </a:tc>
                <a:tc gridSpan="4">
                  <a:txBody>
                    <a:bodyPr/>
                    <a:lstStyle/>
                    <a:p>
                      <a:pPr algn="ctr" fontAlgn="ctr"/>
                      <a:r>
                        <a:rPr lang="pt-BR" sz="1400" b="1" i="0" u="none" strike="noStrike" dirty="0">
                          <a:solidFill>
                            <a:srgbClr val="000000"/>
                          </a:solidFill>
                          <a:effectLst/>
                          <a:latin typeface="Calibri" panose="020F0502020204030204" pitchFamily="34" charset="0"/>
                        </a:rPr>
                        <a:t>Indicadores Relevantes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ctr"/>
                      <a:r>
                        <a:rPr lang="pt-BR" sz="1400" b="1" i="0" u="none" strike="noStrike" dirty="0">
                          <a:solidFill>
                            <a:srgbClr val="000000"/>
                          </a:solidFill>
                          <a:effectLst/>
                          <a:latin typeface="Calibri" panose="020F0502020204030204" pitchFamily="34" charset="0"/>
                        </a:rPr>
                        <a:t>Fundos de Investimentos SEM cotas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ctr"/>
                      <a:r>
                        <a:rPr lang="pt-BR" sz="1400" b="1" i="0" u="none" strike="noStrike" dirty="0">
                          <a:solidFill>
                            <a:srgbClr val="000000"/>
                          </a:solidFill>
                          <a:effectLst/>
                          <a:latin typeface="Calibri" panose="020F0502020204030204" pitchFamily="34" charset="0"/>
                        </a:rPr>
                        <a:t>Fundos de Investimentos COM cotas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444768339"/>
                  </a:ext>
                </a:extLst>
              </a:tr>
              <a:tr h="347428">
                <a:tc gridSpan="2" vMerge="1">
                  <a:txBody>
                    <a:bodyPr/>
                    <a:lstStyle/>
                    <a:p>
                      <a:endParaRPr lang="pt-BR"/>
                    </a:p>
                  </a:txBody>
                  <a:tcPr/>
                </a:tc>
                <a:tc hMerge="1" vMerge="1">
                  <a:txBody>
                    <a:bodyPr/>
                    <a:lstStyle/>
                    <a:p>
                      <a:endParaRPr lang="pt-BR"/>
                    </a:p>
                  </a:txBody>
                  <a:tcPr/>
                </a:tc>
                <a:tc>
                  <a:txBody>
                    <a:bodyPr/>
                    <a:lstStyle/>
                    <a:p>
                      <a:pPr algn="ctr" fontAlgn="ctr"/>
                      <a:r>
                        <a:rPr lang="pt-BR" sz="1400" b="1" i="0" u="none" strike="noStrike" dirty="0">
                          <a:solidFill>
                            <a:srgbClr val="000000"/>
                          </a:solidFill>
                          <a:effectLst/>
                          <a:latin typeface="Calibri" panose="020F0502020204030204" pitchFamily="34" charset="0"/>
                        </a:rPr>
                        <a:t>Selic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IPCA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Ibovespa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Dólar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RF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err="1">
                          <a:solidFill>
                            <a:srgbClr val="000000"/>
                          </a:solidFill>
                          <a:effectLst/>
                          <a:latin typeface="Calibri" panose="020F0502020204030204" pitchFamily="34" charset="0"/>
                        </a:rPr>
                        <a:t>Multim</a:t>
                      </a:r>
                      <a:r>
                        <a:rPr lang="pt-BR" sz="14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Ações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Cambial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RF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err="1">
                          <a:solidFill>
                            <a:srgbClr val="000000"/>
                          </a:solidFill>
                          <a:effectLst/>
                          <a:latin typeface="Calibri" panose="020F0502020204030204" pitchFamily="34" charset="0"/>
                        </a:rPr>
                        <a:t>Multim</a:t>
                      </a:r>
                      <a:r>
                        <a:rPr lang="pt-BR" sz="14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Ações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Cambial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74239"/>
                  </a:ext>
                </a:extLst>
              </a:tr>
              <a:tr h="347428">
                <a:tc rowSpan="4">
                  <a:txBody>
                    <a:bodyPr/>
                    <a:lstStyle/>
                    <a:p>
                      <a:pPr algn="ctr" fontAlgn="ctr"/>
                      <a:r>
                        <a:rPr lang="pt-BR" sz="1200" b="1" i="0" u="none" strike="noStrike" dirty="0">
                          <a:solidFill>
                            <a:srgbClr val="000000"/>
                          </a:solidFill>
                          <a:effectLst/>
                          <a:latin typeface="Calibri" panose="020F0502020204030204" pitchFamily="34" charset="0"/>
                        </a:rPr>
                        <a:t>Indicadores Relevantes</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Selic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dirty="0">
                          <a:solidFill>
                            <a:srgbClr val="FF0000"/>
                          </a:solidFill>
                          <a:effectLst/>
                          <a:latin typeface="Calibri" panose="020F0502020204030204" pitchFamily="34" charset="0"/>
                        </a:rPr>
                        <a:t>     (55,42)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26,35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27,04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49,58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27,87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33,94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81,62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13,46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33,52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5458487"/>
                  </a:ext>
                </a:extLst>
              </a:tr>
              <a:tr h="347428">
                <a:tc vMerge="1">
                  <a:txBody>
                    <a:bodyPr/>
                    <a:lstStyle/>
                    <a:p>
                      <a:endParaRPr lang="pt-BR"/>
                    </a:p>
                  </a:txBody>
                  <a:tcPr/>
                </a:tc>
                <a:tc>
                  <a:txBody>
                    <a:bodyPr/>
                    <a:lstStyle/>
                    <a:p>
                      <a:pPr algn="ctr" fontAlgn="ctr"/>
                      <a:r>
                        <a:rPr lang="pt-BR" sz="1400" b="1" i="0" u="none" strike="noStrike" dirty="0">
                          <a:solidFill>
                            <a:srgbClr val="000000"/>
                          </a:solidFill>
                          <a:effectLst/>
                          <a:latin typeface="Calibri" panose="020F0502020204030204" pitchFamily="34" charset="0"/>
                        </a:rPr>
                        <a:t>IPCA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(55,42)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dirty="0">
                          <a:solidFill>
                            <a:srgbClr val="FF0000"/>
                          </a:solidFill>
                          <a:effectLst/>
                          <a:latin typeface="Calibri" panose="020F0502020204030204" pitchFamily="34" charset="0"/>
                        </a:rPr>
                        <a:t>       (34,63)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FF0000"/>
                          </a:solidFill>
                          <a:effectLst/>
                          <a:latin typeface="Calibri" panose="020F0502020204030204" pitchFamily="34" charset="0"/>
                        </a:rPr>
                        <a:t>        (27,66)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24,45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(31,46)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(27,12)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FF0000"/>
                          </a:solidFill>
                          <a:effectLst/>
                          <a:latin typeface="Calibri" panose="020F0502020204030204" pitchFamily="34" charset="0"/>
                        </a:rPr>
                        <a:t>        (20,97)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4,63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(30,31)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(26,96)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3261769"/>
                  </a:ext>
                </a:extLst>
              </a:tr>
              <a:tr h="347428">
                <a:tc vMerge="1">
                  <a:txBody>
                    <a:bodyPr/>
                    <a:lstStyle/>
                    <a:p>
                      <a:endParaRPr lang="pt-BR"/>
                    </a:p>
                  </a:txBody>
                  <a:tcPr/>
                </a:tc>
                <a:tc>
                  <a:txBody>
                    <a:bodyPr/>
                    <a:lstStyle/>
                    <a:p>
                      <a:pPr algn="ctr" fontAlgn="ctr"/>
                      <a:r>
                        <a:rPr lang="pt-BR" sz="1400" b="1" i="0" u="none" strike="noStrike" dirty="0">
                          <a:solidFill>
                            <a:srgbClr val="000000"/>
                          </a:solidFill>
                          <a:effectLst/>
                          <a:latin typeface="Calibri" panose="020F0502020204030204" pitchFamily="34" charset="0"/>
                        </a:rPr>
                        <a:t>Ibovespa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5,00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(34,63)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0000"/>
                          </a:solidFill>
                          <a:effectLst/>
                          <a:latin typeface="Calibri" panose="020F050202020403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a:solidFill>
                            <a:srgbClr val="FF0000"/>
                          </a:solidFill>
                          <a:effectLst/>
                          <a:latin typeface="Calibri" panose="020F0502020204030204" pitchFamily="34" charset="0"/>
                        </a:rPr>
                        <a:t>        (66,64)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31,30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51,75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76,66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(70,43)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(4,02)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69,10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85,53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(70,83)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4717781"/>
                  </a:ext>
                </a:extLst>
              </a:tr>
              <a:tr h="347428">
                <a:tc vMerge="1">
                  <a:txBody>
                    <a:bodyPr/>
                    <a:lstStyle/>
                    <a:p>
                      <a:endParaRPr lang="pt-BR"/>
                    </a:p>
                  </a:txBody>
                  <a:tcPr/>
                </a:tc>
                <a:tc>
                  <a:txBody>
                    <a:bodyPr/>
                    <a:lstStyle/>
                    <a:p>
                      <a:pPr algn="ctr" fontAlgn="ctr"/>
                      <a:r>
                        <a:rPr lang="pt-BR" sz="1400" b="1" i="0" u="none" strike="noStrike">
                          <a:solidFill>
                            <a:srgbClr val="000000"/>
                          </a:solidFill>
                          <a:effectLst/>
                          <a:latin typeface="Calibri" panose="020F0502020204030204" pitchFamily="34" charset="0"/>
                        </a:rPr>
                        <a:t>Dólar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26,35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a:solidFill>
                            <a:srgbClr val="FF0000"/>
                          </a:solidFill>
                          <a:effectLst/>
                          <a:latin typeface="Calibri" panose="020F0502020204030204" pitchFamily="34" charset="0"/>
                        </a:rPr>
                        <a:t>        (22,15)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FF0000"/>
                          </a:solidFill>
                          <a:effectLst/>
                          <a:latin typeface="Calibri" panose="020F0502020204030204" pitchFamily="34" charset="0"/>
                        </a:rPr>
                        <a:t>        (69,55)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96,50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15,59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(59,96)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96,69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2490323"/>
                  </a:ext>
                </a:extLst>
              </a:tr>
              <a:tr h="347428">
                <a:tc rowSpan="4">
                  <a:txBody>
                    <a:bodyPr/>
                    <a:lstStyle/>
                    <a:p>
                      <a:pPr algn="ctr" fontAlgn="ctr"/>
                      <a:r>
                        <a:rPr lang="pt-BR" sz="1200" b="1" i="0" u="none" strike="noStrike" dirty="0">
                          <a:solidFill>
                            <a:srgbClr val="000000"/>
                          </a:solidFill>
                          <a:effectLst/>
                          <a:latin typeface="Calibri" panose="020F0502020204030204" pitchFamily="34" charset="0"/>
                        </a:rPr>
                        <a:t>Fundos de Investimento SEM cotas</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RF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27,04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24,45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(22,15)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a:solidFill>
                            <a:srgbClr val="0070C0"/>
                          </a:solidFill>
                          <a:effectLst/>
                          <a:latin typeface="Calibri" panose="020F0502020204030204" pitchFamily="34" charset="0"/>
                        </a:rPr>
                        <a:t>         70,08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40,35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FF0000"/>
                          </a:solidFill>
                          <a:effectLst/>
                          <a:latin typeface="Calibri" panose="020F0502020204030204" pitchFamily="34" charset="0"/>
                        </a:rPr>
                        <a:t>        (26,15)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34,69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72,23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39,71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(26,69)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080001"/>
                  </a:ext>
                </a:extLst>
              </a:tr>
              <a:tr h="347428">
                <a:tc vMerge="1">
                  <a:txBody>
                    <a:bodyPr/>
                    <a:lstStyle/>
                    <a:p>
                      <a:endParaRPr lang="pt-BR"/>
                    </a:p>
                  </a:txBody>
                  <a:tcPr/>
                </a:tc>
                <a:tc>
                  <a:txBody>
                    <a:bodyPr/>
                    <a:lstStyle/>
                    <a:p>
                      <a:pPr algn="ctr" fontAlgn="ctr"/>
                      <a:r>
                        <a:rPr lang="pt-BR" sz="1400" b="1" i="0" u="none" strike="noStrike" dirty="0" err="1">
                          <a:solidFill>
                            <a:srgbClr val="000000"/>
                          </a:solidFill>
                          <a:effectLst/>
                          <a:latin typeface="Calibri" panose="020F0502020204030204" pitchFamily="34" charset="0"/>
                        </a:rPr>
                        <a:t>Multim</a:t>
                      </a:r>
                      <a:r>
                        <a:rPr lang="pt-BR" sz="140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49,58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(31,46)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51,75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(15,00)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70,08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a:solidFill>
                            <a:srgbClr val="0070C0"/>
                          </a:solidFill>
                          <a:effectLst/>
                          <a:latin typeface="Calibri" panose="020F0502020204030204" pitchFamily="34" charset="0"/>
                        </a:rPr>
                        <a:t>         57,35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(20,64)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45,84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75,80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66,75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(20,75)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0177944"/>
                  </a:ext>
                </a:extLst>
              </a:tr>
              <a:tr h="347428">
                <a:tc vMerge="1">
                  <a:txBody>
                    <a:bodyPr/>
                    <a:lstStyle/>
                    <a:p>
                      <a:endParaRPr lang="pt-BR"/>
                    </a:p>
                  </a:txBody>
                  <a:tcPr/>
                </a:tc>
                <a:tc>
                  <a:txBody>
                    <a:bodyPr/>
                    <a:lstStyle/>
                    <a:p>
                      <a:pPr algn="ctr" fontAlgn="ctr"/>
                      <a:r>
                        <a:rPr lang="pt-BR" sz="1400" b="1" i="0" u="none" strike="noStrike">
                          <a:solidFill>
                            <a:srgbClr val="000000"/>
                          </a:solidFill>
                          <a:effectLst/>
                          <a:latin typeface="Calibri" panose="020F0502020204030204" pitchFamily="34" charset="0"/>
                        </a:rPr>
                        <a:t>Ações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27,87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76,66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(69,55)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40,35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57,35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a:solidFill>
                            <a:srgbClr val="FF0000"/>
                          </a:solidFill>
                          <a:effectLst/>
                          <a:latin typeface="Calibri" panose="020F0502020204030204" pitchFamily="34" charset="0"/>
                        </a:rPr>
                        <a:t>        (65,65)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17,86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70,05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91,16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(66,30)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756373"/>
                  </a:ext>
                </a:extLst>
              </a:tr>
              <a:tr h="347428">
                <a:tc vMerge="1">
                  <a:txBody>
                    <a:bodyPr/>
                    <a:lstStyle/>
                    <a:p>
                      <a:endParaRPr lang="pt-BR"/>
                    </a:p>
                  </a:txBody>
                  <a:tcPr/>
                </a:tc>
                <a:tc>
                  <a:txBody>
                    <a:bodyPr/>
                    <a:lstStyle/>
                    <a:p>
                      <a:pPr algn="ctr" fontAlgn="ctr"/>
                      <a:r>
                        <a:rPr lang="pt-BR" sz="1400" b="1" i="0" u="none" strike="noStrike" dirty="0">
                          <a:solidFill>
                            <a:srgbClr val="000000"/>
                          </a:solidFill>
                          <a:effectLst/>
                          <a:latin typeface="Calibri" panose="020F0502020204030204" pitchFamily="34" charset="0"/>
                        </a:rPr>
                        <a:t>Cambial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33,94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(70,43)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96,50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(26,15)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a:solidFill>
                            <a:srgbClr val="0070C0"/>
                          </a:solidFill>
                          <a:effectLst/>
                          <a:latin typeface="Calibri" panose="020F0502020204030204" pitchFamily="34" charset="0"/>
                        </a:rPr>
                        <a:t>         20,56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FF0000"/>
                          </a:solidFill>
                          <a:effectLst/>
                          <a:latin typeface="Calibri" panose="020F0502020204030204" pitchFamily="34" charset="0"/>
                        </a:rPr>
                        <a:t>        (73,21)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99,94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058656"/>
                  </a:ext>
                </a:extLst>
              </a:tr>
              <a:tr h="347428">
                <a:tc rowSpan="4">
                  <a:txBody>
                    <a:bodyPr/>
                    <a:lstStyle/>
                    <a:p>
                      <a:pPr algn="ctr" fontAlgn="ctr"/>
                      <a:r>
                        <a:rPr lang="pt-BR" sz="1200" b="1" i="0" u="none" strike="noStrike" dirty="0">
                          <a:solidFill>
                            <a:srgbClr val="000000"/>
                          </a:solidFill>
                          <a:effectLst/>
                          <a:latin typeface="Calibri" panose="020F0502020204030204" pitchFamily="34" charset="0"/>
                        </a:rPr>
                        <a:t>Fundos de Investimento COM cotas</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400" b="1" i="0" u="none" strike="noStrike" dirty="0">
                          <a:solidFill>
                            <a:srgbClr val="000000"/>
                          </a:solidFill>
                          <a:effectLst/>
                          <a:latin typeface="Calibri" panose="020F0502020204030204" pitchFamily="34" charset="0"/>
                        </a:rPr>
                        <a:t>RF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81,62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15,59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34,69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45,84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17,86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20,56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dirty="0">
                          <a:solidFill>
                            <a:srgbClr val="0070C0"/>
                          </a:solidFill>
                          <a:effectLst/>
                          <a:latin typeface="Calibri" panose="020F0502020204030204" pitchFamily="34" charset="0"/>
                        </a:rPr>
                        <a:t>         16,11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70C0"/>
                          </a:solidFill>
                          <a:effectLst/>
                          <a:latin typeface="Calibri" panose="020F0502020204030204" pitchFamily="34" charset="0"/>
                        </a:rPr>
                        <a:t>         12,17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20,88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021037"/>
                  </a:ext>
                </a:extLst>
              </a:tr>
              <a:tr h="347428">
                <a:tc vMerge="1">
                  <a:txBody>
                    <a:bodyPr/>
                    <a:lstStyle/>
                    <a:p>
                      <a:endParaRPr lang="pt-BR"/>
                    </a:p>
                  </a:txBody>
                  <a:tcPr/>
                </a:tc>
                <a:tc>
                  <a:txBody>
                    <a:bodyPr/>
                    <a:lstStyle/>
                    <a:p>
                      <a:pPr algn="ctr" fontAlgn="ctr"/>
                      <a:r>
                        <a:rPr lang="pt-BR" sz="1400" b="1" i="0" u="none" strike="noStrike" dirty="0" err="1">
                          <a:solidFill>
                            <a:srgbClr val="000000"/>
                          </a:solidFill>
                          <a:effectLst/>
                          <a:latin typeface="Calibri" panose="020F0502020204030204" pitchFamily="34" charset="0"/>
                        </a:rPr>
                        <a:t>Multim</a:t>
                      </a:r>
                      <a:r>
                        <a:rPr lang="pt-BR" sz="140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3,96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4,63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69,10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(59,96)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72,23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75,80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70,05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(64,07)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16,11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000000"/>
                          </a:solidFill>
                          <a:effectLst/>
                          <a:latin typeface="Calibri" panose="020F050202020403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dirty="0">
                          <a:solidFill>
                            <a:srgbClr val="0070C0"/>
                          </a:solidFill>
                          <a:effectLst/>
                          <a:latin typeface="Calibri" panose="020F0502020204030204" pitchFamily="34" charset="0"/>
                        </a:rPr>
                        <a:t>         77,64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FF0000"/>
                          </a:solidFill>
                          <a:effectLst/>
                          <a:latin typeface="Calibri" panose="020F0502020204030204" pitchFamily="34" charset="0"/>
                        </a:rPr>
                        <a:t>        (64,10)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9440006"/>
                  </a:ext>
                </a:extLst>
              </a:tr>
              <a:tr h="347428">
                <a:tc vMerge="1">
                  <a:txBody>
                    <a:bodyPr/>
                    <a:lstStyle/>
                    <a:p>
                      <a:endParaRPr lang="pt-BR"/>
                    </a:p>
                  </a:txBody>
                  <a:tcPr/>
                </a:tc>
                <a:tc>
                  <a:txBody>
                    <a:bodyPr/>
                    <a:lstStyle/>
                    <a:p>
                      <a:pPr algn="ctr" fontAlgn="ctr"/>
                      <a:r>
                        <a:rPr lang="pt-BR" sz="1400" b="1" i="0" u="none" strike="noStrike" dirty="0">
                          <a:solidFill>
                            <a:srgbClr val="000000"/>
                          </a:solidFill>
                          <a:effectLst/>
                          <a:latin typeface="Calibri" panose="020F0502020204030204" pitchFamily="34" charset="0"/>
                        </a:rPr>
                        <a:t>Ações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13,46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(30,31)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85,53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(67,60)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39,71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66,75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91,16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(73,21)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12,17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77,64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1" i="0" u="none" strike="noStrike" dirty="0">
                          <a:solidFill>
                            <a:srgbClr val="FF0000"/>
                          </a:solidFill>
                          <a:effectLst/>
                          <a:latin typeface="Calibri" panose="020F0502020204030204" pitchFamily="34" charset="0"/>
                        </a:rPr>
                        <a:t>        (73,45)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452012"/>
                  </a:ext>
                </a:extLst>
              </a:tr>
              <a:tr h="347428">
                <a:tc vMerge="1">
                  <a:txBody>
                    <a:bodyPr/>
                    <a:lstStyle/>
                    <a:p>
                      <a:endParaRPr lang="pt-BR"/>
                    </a:p>
                  </a:txBody>
                  <a:tcPr/>
                </a:tc>
                <a:tc>
                  <a:txBody>
                    <a:bodyPr/>
                    <a:lstStyle/>
                    <a:p>
                      <a:pPr algn="ctr" fontAlgn="ctr"/>
                      <a:r>
                        <a:rPr lang="pt-BR" sz="1400" b="1" i="0" u="none" strike="noStrike" dirty="0">
                          <a:solidFill>
                            <a:srgbClr val="000000"/>
                          </a:solidFill>
                          <a:effectLst/>
                          <a:latin typeface="Calibri" panose="020F0502020204030204" pitchFamily="34" charset="0"/>
                        </a:rPr>
                        <a:t>Cambial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33,52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FF0000"/>
                          </a:solidFill>
                          <a:effectLst/>
                          <a:latin typeface="Calibri" panose="020F0502020204030204" pitchFamily="34" charset="0"/>
                        </a:rPr>
                        <a:t>     (26,96)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(70,83)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96,69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(26,69)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(20,75)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99,94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0070C0"/>
                          </a:solidFill>
                          <a:effectLst/>
                          <a:latin typeface="Calibri" panose="020F0502020204030204" pitchFamily="34" charset="0"/>
                        </a:rPr>
                        <a:t>         20,88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a:solidFill>
                            <a:srgbClr val="FF0000"/>
                          </a:solidFill>
                          <a:effectLst/>
                          <a:latin typeface="Calibri" panose="020F0502020204030204" pitchFamily="34" charset="0"/>
                        </a:rPr>
                        <a:t>        (64,10)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1" i="0" u="none" strike="noStrike" dirty="0">
                          <a:solidFill>
                            <a:srgbClr val="FF0000"/>
                          </a:solidFill>
                          <a:effectLst/>
                          <a:latin typeface="Calibri" panose="020F0502020204030204" pitchFamily="34" charset="0"/>
                        </a:rPr>
                        <a:t>        (73,45)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Calibri" panose="020F0502020204030204" pitchFamily="34" charset="0"/>
                        </a:rPr>
                        <a:t>       </a:t>
                      </a:r>
                      <a:r>
                        <a:rPr lang="pt-BR" sz="1100" b="1" i="0" u="none" strike="noStrike" dirty="0">
                          <a:solidFill>
                            <a:srgbClr val="000000"/>
                          </a:solidFill>
                          <a:effectLst/>
                          <a:latin typeface="Calibri" panose="020F0502020204030204" pitchFamily="34" charset="0"/>
                        </a:rPr>
                        <a:t>100,00</a:t>
                      </a:r>
                      <a:r>
                        <a:rPr lang="pt-B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49996573"/>
                  </a:ext>
                </a:extLst>
              </a:tr>
            </a:tbl>
          </a:graphicData>
        </a:graphic>
      </p:graphicFrame>
    </p:spTree>
    <p:extLst>
      <p:ext uri="{BB962C8B-B14F-4D97-AF65-F5344CB8AC3E}">
        <p14:creationId xmlns:p14="http://schemas.microsoft.com/office/powerpoint/2010/main" val="361711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F7EE-E91A-3FA9-62F3-3DAB8472D8FC}"/>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439F3564-0BC6-C7BB-0BAF-CA0417B3F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E1615CEF-CC5D-56A8-FB1F-EDDDDFB17976}"/>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82AE84FF-8E1E-2E55-6B4D-E15454F1EE63}"/>
              </a:ext>
            </a:extLst>
          </p:cNvPr>
          <p:cNvSpPr txBox="1">
            <a:spLocks/>
          </p:cNvSpPr>
          <p:nvPr/>
        </p:nvSpPr>
        <p:spPr>
          <a:xfrm>
            <a:off x="378941" y="18422"/>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93A3001B-D651-BC90-7BA4-86FE5E64A0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CaixaDeTexto 6">
            <a:extLst>
              <a:ext uri="{FF2B5EF4-FFF2-40B4-BE49-F238E27FC236}">
                <a16:creationId xmlns:a16="http://schemas.microsoft.com/office/drawing/2014/main" id="{23A19174-D486-2820-873E-49C99F5A6E9A}"/>
              </a:ext>
            </a:extLst>
          </p:cNvPr>
          <p:cNvSpPr txBox="1">
            <a:spLocks noChangeArrowheads="1"/>
          </p:cNvSpPr>
          <p:nvPr/>
        </p:nvSpPr>
        <p:spPr bwMode="auto">
          <a:xfrm>
            <a:off x="415972" y="938094"/>
            <a:ext cx="3057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rPr>
              <a:t>Fronteira Eficiente</a:t>
            </a:r>
          </a:p>
        </p:txBody>
      </p:sp>
      <p:pic>
        <p:nvPicPr>
          <p:cNvPr id="11" name="Imagem 10">
            <a:extLst>
              <a:ext uri="{FF2B5EF4-FFF2-40B4-BE49-F238E27FC236}">
                <a16:creationId xmlns:a16="http://schemas.microsoft.com/office/drawing/2014/main" id="{4727F60F-E992-F706-4099-BD50ED7C4C60}"/>
              </a:ext>
            </a:extLst>
          </p:cNvPr>
          <p:cNvPicPr>
            <a:picLocks noChangeAspect="1"/>
          </p:cNvPicPr>
          <p:nvPr/>
        </p:nvPicPr>
        <p:blipFill>
          <a:blip r:embed="rId5"/>
          <a:stretch>
            <a:fillRect/>
          </a:stretch>
        </p:blipFill>
        <p:spPr>
          <a:xfrm>
            <a:off x="546653" y="2939286"/>
            <a:ext cx="11211338" cy="3822523"/>
          </a:xfrm>
          <a:prstGeom prst="rect">
            <a:avLst/>
          </a:prstGeom>
        </p:spPr>
      </p:pic>
      <p:pic>
        <p:nvPicPr>
          <p:cNvPr id="12" name="Imagem 11">
            <a:extLst>
              <a:ext uri="{FF2B5EF4-FFF2-40B4-BE49-F238E27FC236}">
                <a16:creationId xmlns:a16="http://schemas.microsoft.com/office/drawing/2014/main" id="{DBFCC4F2-4B35-F0F7-097D-130109B7C5FD}"/>
              </a:ext>
            </a:extLst>
          </p:cNvPr>
          <p:cNvPicPr>
            <a:picLocks noChangeAspect="1"/>
          </p:cNvPicPr>
          <p:nvPr/>
        </p:nvPicPr>
        <p:blipFill>
          <a:blip r:embed="rId6"/>
          <a:stretch>
            <a:fillRect/>
          </a:stretch>
        </p:blipFill>
        <p:spPr>
          <a:xfrm>
            <a:off x="4070409" y="1186691"/>
            <a:ext cx="3721100" cy="1670050"/>
          </a:xfrm>
          <a:prstGeom prst="rect">
            <a:avLst/>
          </a:prstGeom>
        </p:spPr>
      </p:pic>
    </p:spTree>
    <p:extLst>
      <p:ext uri="{BB962C8B-B14F-4D97-AF65-F5344CB8AC3E}">
        <p14:creationId xmlns:p14="http://schemas.microsoft.com/office/powerpoint/2010/main" val="302567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D4E05-9A0C-A5B6-72F9-DA88129DA629}"/>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942A03EF-15DB-F876-F344-1543F975F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162DBE04-21B1-E921-F950-56700426C451}"/>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1F75C816-2DC5-42C9-0EE2-E88624711DAB}"/>
              </a:ext>
            </a:extLst>
          </p:cNvPr>
          <p:cNvSpPr txBox="1">
            <a:spLocks/>
          </p:cNvSpPr>
          <p:nvPr/>
        </p:nvSpPr>
        <p:spPr>
          <a:xfrm>
            <a:off x="378941" y="18422"/>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F4964ED4-98EA-2D67-12D6-85AF9E5F08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CaixaDeTexto 6">
            <a:extLst>
              <a:ext uri="{FF2B5EF4-FFF2-40B4-BE49-F238E27FC236}">
                <a16:creationId xmlns:a16="http://schemas.microsoft.com/office/drawing/2014/main" id="{8AA70545-A058-2EB0-D537-CA6A39757084}"/>
              </a:ext>
            </a:extLst>
          </p:cNvPr>
          <p:cNvSpPr txBox="1">
            <a:spLocks noChangeArrowheads="1"/>
          </p:cNvSpPr>
          <p:nvPr/>
        </p:nvSpPr>
        <p:spPr bwMode="auto">
          <a:xfrm>
            <a:off x="415972" y="938094"/>
            <a:ext cx="3057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rPr>
              <a:t>Fronteira Eficiente</a:t>
            </a:r>
          </a:p>
        </p:txBody>
      </p:sp>
      <p:pic>
        <p:nvPicPr>
          <p:cNvPr id="5" name="Imagem 4">
            <a:extLst>
              <a:ext uri="{FF2B5EF4-FFF2-40B4-BE49-F238E27FC236}">
                <a16:creationId xmlns:a16="http://schemas.microsoft.com/office/drawing/2014/main" id="{81D5A496-E188-52EB-8A8D-E074F7047941}"/>
              </a:ext>
            </a:extLst>
          </p:cNvPr>
          <p:cNvPicPr>
            <a:picLocks noChangeAspect="1"/>
          </p:cNvPicPr>
          <p:nvPr/>
        </p:nvPicPr>
        <p:blipFill>
          <a:blip r:embed="rId5"/>
          <a:stretch>
            <a:fillRect/>
          </a:stretch>
        </p:blipFill>
        <p:spPr>
          <a:xfrm>
            <a:off x="4273550" y="1151474"/>
            <a:ext cx="3644900" cy="1485900"/>
          </a:xfrm>
          <a:prstGeom prst="rect">
            <a:avLst/>
          </a:prstGeom>
        </p:spPr>
      </p:pic>
      <p:pic>
        <p:nvPicPr>
          <p:cNvPr id="6" name="Imagem 5">
            <a:extLst>
              <a:ext uri="{FF2B5EF4-FFF2-40B4-BE49-F238E27FC236}">
                <a16:creationId xmlns:a16="http://schemas.microsoft.com/office/drawing/2014/main" id="{63F126B2-43D2-BE48-5E3E-AE8CBC6F82FD}"/>
              </a:ext>
            </a:extLst>
          </p:cNvPr>
          <p:cNvPicPr>
            <a:picLocks noChangeAspect="1"/>
          </p:cNvPicPr>
          <p:nvPr/>
        </p:nvPicPr>
        <p:blipFill>
          <a:blip r:embed="rId6"/>
          <a:stretch>
            <a:fillRect/>
          </a:stretch>
        </p:blipFill>
        <p:spPr>
          <a:xfrm>
            <a:off x="415972" y="2789030"/>
            <a:ext cx="11451350" cy="3972779"/>
          </a:xfrm>
          <a:prstGeom prst="rect">
            <a:avLst/>
          </a:prstGeom>
        </p:spPr>
      </p:pic>
    </p:spTree>
    <p:extLst>
      <p:ext uri="{BB962C8B-B14F-4D97-AF65-F5344CB8AC3E}">
        <p14:creationId xmlns:p14="http://schemas.microsoft.com/office/powerpoint/2010/main" val="65641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ítulo 1"/>
          <p:cNvSpPr txBox="1">
            <a:spLocks/>
          </p:cNvSpPr>
          <p:nvPr/>
        </p:nvSpPr>
        <p:spPr>
          <a:xfrm>
            <a:off x="1537249" y="1990130"/>
            <a:ext cx="8481393" cy="3960098"/>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6500" dirty="0">
                <a:latin typeface="Montserrat" panose="00000500000000000000" pitchFamily="2" charset="0"/>
              </a:rPr>
              <a:t>Obrigado</a:t>
            </a:r>
          </a:p>
          <a:p>
            <a:endParaRPr lang="pt-BR" dirty="0">
              <a:latin typeface="Montserrat" panose="00000500000000000000" pitchFamily="2" charset="0"/>
            </a:endParaRPr>
          </a:p>
          <a:p>
            <a:pPr algn="just">
              <a:lnSpc>
                <a:spcPct val="107000"/>
              </a:lnSpc>
              <a:spcAft>
                <a:spcPts val="800"/>
              </a:spcAft>
              <a:buFont typeface="Arial" panose="020B0604020202020204" pitchFamily="34" charset="0"/>
              <a:buNone/>
              <a:defRPr/>
            </a:pPr>
            <a:r>
              <a:rPr lang="pt-BR" sz="6000" b="1" dirty="0">
                <a:latin typeface="+mn-lt"/>
                <a:ea typeface="Calibri" panose="020F0502020204030204" pitchFamily="34" charset="0"/>
                <a:cs typeface="Times New Roman" panose="02020603050405020304" pitchFamily="18" charset="0"/>
              </a:rPr>
              <a:t>Fone: (21) 98200-6716</a:t>
            </a:r>
          </a:p>
          <a:p>
            <a:pPr algn="just">
              <a:lnSpc>
                <a:spcPct val="107000"/>
              </a:lnSpc>
              <a:spcAft>
                <a:spcPts val="800"/>
              </a:spcAft>
              <a:buFont typeface="Arial" panose="020B0604020202020204" pitchFamily="34" charset="0"/>
              <a:buNone/>
              <a:defRPr/>
            </a:pPr>
            <a:r>
              <a:rPr lang="pt-BR" sz="6000" b="1" dirty="0">
                <a:latin typeface="+mn-lt"/>
                <a:ea typeface="Calibri" panose="020F0502020204030204" pitchFamily="34" charset="0"/>
                <a:cs typeface="Times New Roman" panose="02020603050405020304" pitchFamily="18" charset="0"/>
              </a:rPr>
              <a:t>E-mail: prblasi@hotmail.com</a:t>
            </a:r>
          </a:p>
          <a:p>
            <a:endParaRPr lang="pt-BR" dirty="0">
              <a:latin typeface="Montserrat" panose="00000500000000000000" pitchFamily="2" charset="0"/>
            </a:endParaRPr>
          </a:p>
        </p:txBody>
      </p:sp>
      <p:pic>
        <p:nvPicPr>
          <p:cNvPr id="2" name="Gráfico 1">
            <a:extLst>
              <a:ext uri="{FF2B5EF4-FFF2-40B4-BE49-F238E27FC236}">
                <a16:creationId xmlns:a16="http://schemas.microsoft.com/office/drawing/2014/main" id="{CAAA876B-C959-F04A-7E63-D488EF3EA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Tree>
    <p:extLst>
      <p:ext uri="{BB962C8B-B14F-4D97-AF65-F5344CB8AC3E}">
        <p14:creationId xmlns:p14="http://schemas.microsoft.com/office/powerpoint/2010/main" val="348548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59175-3080-5B2F-364A-916014233161}"/>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24888610-C1EE-D962-76B6-3A9D52C10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F27D83DF-491D-2891-F2A7-51FA3412BB35}"/>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pic>
        <p:nvPicPr>
          <p:cNvPr id="3" name="Gráfico 2">
            <a:extLst>
              <a:ext uri="{FF2B5EF4-FFF2-40B4-BE49-F238E27FC236}">
                <a16:creationId xmlns:a16="http://schemas.microsoft.com/office/drawing/2014/main" id="{FFC44C83-89D6-7441-4ADF-3EED30CD9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CaixaDeTexto 7">
            <a:extLst>
              <a:ext uri="{FF2B5EF4-FFF2-40B4-BE49-F238E27FC236}">
                <a16:creationId xmlns:a16="http://schemas.microsoft.com/office/drawing/2014/main" id="{C8B0986E-2AB9-EF5E-3F60-C4447ADAE9C2}"/>
              </a:ext>
            </a:extLst>
          </p:cNvPr>
          <p:cNvSpPr txBox="1">
            <a:spLocks noChangeArrowheads="1"/>
          </p:cNvSpPr>
          <p:nvPr/>
        </p:nvSpPr>
        <p:spPr bwMode="auto">
          <a:xfrm rot="10800000" flipV="1">
            <a:off x="3873756" y="1943352"/>
            <a:ext cx="7258050" cy="442595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Aft>
                <a:spcPts val="800"/>
              </a:spcAft>
              <a:buFont typeface="Arial" panose="020B0604020202020204" pitchFamily="34" charset="0"/>
              <a:buNone/>
              <a:defRPr/>
            </a:pPr>
            <a:r>
              <a:rPr lang="pt-BR" sz="2000" dirty="0">
                <a:latin typeface="+mn-lt"/>
                <a:ea typeface="Calibri" panose="020F0502020204030204" pitchFamily="34" charset="0"/>
                <a:cs typeface="Times New Roman" panose="02020603050405020304" pitchFamily="18" charset="0"/>
              </a:rPr>
              <a:t>Sócio Fundador da </a:t>
            </a:r>
            <a:r>
              <a:rPr lang="pt-BR" b="1" dirty="0">
                <a:highlight>
                  <a:srgbClr val="FFFF00"/>
                </a:highlight>
                <a:latin typeface="+mn-lt"/>
                <a:ea typeface="Calibri" panose="020F0502020204030204" pitchFamily="34" charset="0"/>
                <a:cs typeface="Times New Roman" panose="02020603050405020304" pitchFamily="18" charset="0"/>
              </a:rPr>
              <a:t>DI BLASI Consultoria Financeira</a:t>
            </a:r>
            <a:r>
              <a:rPr lang="pt-BR" sz="2000" dirty="0">
                <a:latin typeface="+mn-lt"/>
                <a:ea typeface="Calibri" panose="020F0502020204030204" pitchFamily="34" charset="0"/>
                <a:cs typeface="Times New Roman" panose="02020603050405020304" pitchFamily="18" charset="0"/>
              </a:rPr>
              <a:t>, com atuação no ramo de consultoria de valores mobiliários para clientes do segmento de investidores institucionais, fundos de previdência, empresas não-financeiras e pessoas físicas.</a:t>
            </a:r>
          </a:p>
          <a:p>
            <a:pPr algn="just">
              <a:lnSpc>
                <a:spcPct val="107000"/>
              </a:lnSpc>
              <a:spcAft>
                <a:spcPts val="800"/>
              </a:spcAft>
              <a:buFont typeface="Arial" panose="020B0604020202020204" pitchFamily="34" charset="0"/>
              <a:buNone/>
              <a:defRPr/>
            </a:pPr>
            <a:r>
              <a:rPr lang="pt-BR" sz="2000" b="1" dirty="0">
                <a:highlight>
                  <a:srgbClr val="FFFF00"/>
                </a:highlight>
                <a:latin typeface="+mn-lt"/>
                <a:ea typeface="Calibri" panose="020F0502020204030204" pitchFamily="34" charset="0"/>
                <a:cs typeface="Times New Roman" panose="02020603050405020304" pitchFamily="18" charset="0"/>
              </a:rPr>
              <a:t>Consultor de Valores Mobiliários </a:t>
            </a:r>
            <a:r>
              <a:rPr lang="pt-BR" sz="2000" dirty="0">
                <a:latin typeface="+mn-lt"/>
                <a:ea typeface="Calibri" panose="020F0502020204030204" pitchFamily="34" charset="0"/>
                <a:cs typeface="Times New Roman" panose="02020603050405020304" pitchFamily="18" charset="0"/>
              </a:rPr>
              <a:t>pela Comissão de Valores Mobiliários – CVM. </a:t>
            </a:r>
          </a:p>
          <a:p>
            <a:pPr algn="just">
              <a:lnSpc>
                <a:spcPct val="107000"/>
              </a:lnSpc>
              <a:spcAft>
                <a:spcPts val="800"/>
              </a:spcAft>
              <a:buFont typeface="Arial" panose="020B0604020202020204" pitchFamily="34" charset="0"/>
              <a:buNone/>
              <a:defRPr/>
            </a:pPr>
            <a:r>
              <a:rPr lang="pt-BR" sz="2000" dirty="0">
                <a:highlight>
                  <a:srgbClr val="FFFF00"/>
                </a:highlight>
                <a:latin typeface="+mn-lt"/>
                <a:ea typeface="Calibri" panose="020F0502020204030204" pitchFamily="34" charset="0"/>
                <a:cs typeface="Times New Roman" panose="02020603050405020304" pitchFamily="18" charset="0"/>
              </a:rPr>
              <a:t>Professor</a:t>
            </a:r>
            <a:r>
              <a:rPr lang="pt-BR" sz="2000" dirty="0">
                <a:latin typeface="+mn-lt"/>
                <a:ea typeface="Calibri" panose="020F0502020204030204" pitchFamily="34" charset="0"/>
                <a:cs typeface="Times New Roman" panose="02020603050405020304" pitchFamily="18" charset="0"/>
              </a:rPr>
              <a:t> da Fundação Getúlio Vargas – FGV e do Instituto Brasileiro de Mercado de Capitais – IBMEC</a:t>
            </a:r>
          </a:p>
          <a:p>
            <a:pPr algn="just">
              <a:lnSpc>
                <a:spcPct val="107000"/>
              </a:lnSpc>
              <a:spcAft>
                <a:spcPts val="800"/>
              </a:spcAft>
              <a:buFont typeface="Arial" panose="020B0604020202020204" pitchFamily="34" charset="0"/>
              <a:buNone/>
              <a:defRPr/>
            </a:pPr>
            <a:r>
              <a:rPr lang="pt-BR" sz="2000" b="1" dirty="0">
                <a:latin typeface="+mn-lt"/>
                <a:ea typeface="Calibri" panose="020F0502020204030204" pitchFamily="34" charset="0"/>
                <a:cs typeface="Times New Roman" panose="02020603050405020304" pitchFamily="18" charset="0"/>
              </a:rPr>
              <a:t>Fone: (21) 98200-6716</a:t>
            </a:r>
          </a:p>
          <a:p>
            <a:pPr algn="just">
              <a:lnSpc>
                <a:spcPct val="107000"/>
              </a:lnSpc>
              <a:spcAft>
                <a:spcPts val="800"/>
              </a:spcAft>
              <a:buFont typeface="Arial" panose="020B0604020202020204" pitchFamily="34" charset="0"/>
              <a:buNone/>
              <a:defRPr/>
            </a:pPr>
            <a:r>
              <a:rPr lang="pt-BR" sz="2000" b="1" dirty="0">
                <a:latin typeface="+mn-lt"/>
                <a:ea typeface="Calibri" panose="020F0502020204030204" pitchFamily="34" charset="0"/>
                <a:cs typeface="Times New Roman" panose="02020603050405020304" pitchFamily="18" charset="0"/>
              </a:rPr>
              <a:t>E-mail: prblasi@hotmail.com</a:t>
            </a:r>
          </a:p>
        </p:txBody>
      </p:sp>
      <p:pic>
        <p:nvPicPr>
          <p:cNvPr id="5" name="Imagem 4" descr="Homem pousando para foto&#10;&#10;Descrição gerada automaticamente">
            <a:extLst>
              <a:ext uri="{FF2B5EF4-FFF2-40B4-BE49-F238E27FC236}">
                <a16:creationId xmlns:a16="http://schemas.microsoft.com/office/drawing/2014/main" id="{7BB29E8A-0F7F-707D-B72A-0C657995A9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4556" y="3166175"/>
            <a:ext cx="1980308" cy="198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6">
            <a:extLst>
              <a:ext uri="{FF2B5EF4-FFF2-40B4-BE49-F238E27FC236}">
                <a16:creationId xmlns:a16="http://schemas.microsoft.com/office/drawing/2014/main" id="{CB84DEAD-C7EF-4907-C020-C82E1FDF867D}"/>
              </a:ext>
            </a:extLst>
          </p:cNvPr>
          <p:cNvSpPr txBox="1">
            <a:spLocks noChangeArrowheads="1"/>
          </p:cNvSpPr>
          <p:nvPr/>
        </p:nvSpPr>
        <p:spPr bwMode="auto">
          <a:xfrm>
            <a:off x="1400960" y="2546801"/>
            <a:ext cx="158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Paulo Di Blasi</a:t>
            </a:r>
          </a:p>
        </p:txBody>
      </p:sp>
    </p:spTree>
    <p:extLst>
      <p:ext uri="{BB962C8B-B14F-4D97-AF65-F5344CB8AC3E}">
        <p14:creationId xmlns:p14="http://schemas.microsoft.com/office/powerpoint/2010/main" val="413992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152E-8D5A-0CF0-051A-CA13444C4A7C}"/>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FB7BD90A-7A7A-0182-544E-78B6A7C3D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47C9F888-983B-428A-6DCE-4F13268B6CDE}"/>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pic>
        <p:nvPicPr>
          <p:cNvPr id="3" name="Gráfico 2">
            <a:extLst>
              <a:ext uri="{FF2B5EF4-FFF2-40B4-BE49-F238E27FC236}">
                <a16:creationId xmlns:a16="http://schemas.microsoft.com/office/drawing/2014/main" id="{0068A141-2F54-2B43-55BF-75BF3A4B81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Retângulo: Cantos Arredondados 1">
            <a:extLst>
              <a:ext uri="{FF2B5EF4-FFF2-40B4-BE49-F238E27FC236}">
                <a16:creationId xmlns:a16="http://schemas.microsoft.com/office/drawing/2014/main" id="{AF2730DC-B9F8-82F7-26FA-2547A333850A}"/>
              </a:ext>
            </a:extLst>
          </p:cNvPr>
          <p:cNvSpPr/>
          <p:nvPr/>
        </p:nvSpPr>
        <p:spPr>
          <a:xfrm>
            <a:off x="1140642" y="2346084"/>
            <a:ext cx="2776653" cy="1037063"/>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dirty="0"/>
              <a:t>Mandato e Amostra</a:t>
            </a:r>
          </a:p>
        </p:txBody>
      </p:sp>
      <p:sp>
        <p:nvSpPr>
          <p:cNvPr id="5" name="Retângulo: Cantos Arredondados 4">
            <a:extLst>
              <a:ext uri="{FF2B5EF4-FFF2-40B4-BE49-F238E27FC236}">
                <a16:creationId xmlns:a16="http://schemas.microsoft.com/office/drawing/2014/main" id="{530FF467-1DF2-3C37-5B51-E0CD5FE1859F}"/>
              </a:ext>
            </a:extLst>
          </p:cNvPr>
          <p:cNvSpPr/>
          <p:nvPr/>
        </p:nvSpPr>
        <p:spPr>
          <a:xfrm>
            <a:off x="1140642" y="3806263"/>
            <a:ext cx="2776653" cy="1037063"/>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dirty="0"/>
              <a:t>Critérios Quantitativos</a:t>
            </a:r>
          </a:p>
        </p:txBody>
      </p:sp>
      <p:sp>
        <p:nvSpPr>
          <p:cNvPr id="6" name="Retângulo: Cantos Arredondados 5">
            <a:extLst>
              <a:ext uri="{FF2B5EF4-FFF2-40B4-BE49-F238E27FC236}">
                <a16:creationId xmlns:a16="http://schemas.microsoft.com/office/drawing/2014/main" id="{CE2309DC-E8C7-EA8C-D5AE-CB490F404F27}"/>
              </a:ext>
            </a:extLst>
          </p:cNvPr>
          <p:cNvSpPr/>
          <p:nvPr/>
        </p:nvSpPr>
        <p:spPr>
          <a:xfrm>
            <a:off x="1140641" y="5266442"/>
            <a:ext cx="2776653" cy="1037063"/>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dirty="0"/>
              <a:t>Critérios Qualitativos</a:t>
            </a:r>
          </a:p>
        </p:txBody>
      </p:sp>
      <p:sp>
        <p:nvSpPr>
          <p:cNvPr id="10" name="CaixaDeTexto 9">
            <a:extLst>
              <a:ext uri="{FF2B5EF4-FFF2-40B4-BE49-F238E27FC236}">
                <a16:creationId xmlns:a16="http://schemas.microsoft.com/office/drawing/2014/main" id="{5560E32C-4480-9E34-85D3-925003CAF8D3}"/>
              </a:ext>
            </a:extLst>
          </p:cNvPr>
          <p:cNvSpPr txBox="1"/>
          <p:nvPr/>
        </p:nvSpPr>
        <p:spPr>
          <a:xfrm>
            <a:off x="4700127" y="2302949"/>
            <a:ext cx="5832087" cy="1077218"/>
          </a:xfrm>
          <a:prstGeom prst="rect">
            <a:avLst/>
          </a:prstGeom>
          <a:noFill/>
          <a:ln cmpd="sng">
            <a:solidFill>
              <a:schemeClr val="accent1"/>
            </a:solidFill>
          </a:ln>
        </p:spPr>
        <p:txBody>
          <a:bodyPr wrap="square" rtlCol="0">
            <a:spAutoFit/>
          </a:bodyPr>
          <a:lstStyle/>
          <a:p>
            <a:pPr algn="just"/>
            <a:r>
              <a:rPr lang="pt-BR" sz="1600" dirty="0"/>
              <a:t>Consolidação de investimentos com características semelhantes em termos de risco, rentabilidade esperada, prazo, estratégia, entre outros, facilitando a seleção de estratégias de investimento e a avaliação do gestor.</a:t>
            </a:r>
          </a:p>
        </p:txBody>
      </p:sp>
      <p:cxnSp>
        <p:nvCxnSpPr>
          <p:cNvPr id="11" name="Conector de Seta Reta 10">
            <a:extLst>
              <a:ext uri="{FF2B5EF4-FFF2-40B4-BE49-F238E27FC236}">
                <a16:creationId xmlns:a16="http://schemas.microsoft.com/office/drawing/2014/main" id="{3072B4CE-47B3-E75A-3FD5-61357E8BF747}"/>
              </a:ext>
            </a:extLst>
          </p:cNvPr>
          <p:cNvCxnSpPr/>
          <p:nvPr/>
        </p:nvCxnSpPr>
        <p:spPr>
          <a:xfrm>
            <a:off x="4124591" y="2841558"/>
            <a:ext cx="4230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de Seta Reta 11">
            <a:extLst>
              <a:ext uri="{FF2B5EF4-FFF2-40B4-BE49-F238E27FC236}">
                <a16:creationId xmlns:a16="http://schemas.microsoft.com/office/drawing/2014/main" id="{72593512-231F-BF99-F473-D69651724A10}"/>
              </a:ext>
            </a:extLst>
          </p:cNvPr>
          <p:cNvCxnSpPr/>
          <p:nvPr/>
        </p:nvCxnSpPr>
        <p:spPr>
          <a:xfrm>
            <a:off x="4124590" y="4324794"/>
            <a:ext cx="4230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de Seta Reta 12">
            <a:extLst>
              <a:ext uri="{FF2B5EF4-FFF2-40B4-BE49-F238E27FC236}">
                <a16:creationId xmlns:a16="http://schemas.microsoft.com/office/drawing/2014/main" id="{83FD4A04-0C90-06D4-967D-145DC74CEAC9}"/>
              </a:ext>
            </a:extLst>
          </p:cNvPr>
          <p:cNvCxnSpPr/>
          <p:nvPr/>
        </p:nvCxnSpPr>
        <p:spPr>
          <a:xfrm>
            <a:off x="4099567" y="5764896"/>
            <a:ext cx="4230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aixaDeTexto 13">
            <a:extLst>
              <a:ext uri="{FF2B5EF4-FFF2-40B4-BE49-F238E27FC236}">
                <a16:creationId xmlns:a16="http://schemas.microsoft.com/office/drawing/2014/main" id="{F5ADB4E2-95C5-EC57-7FDB-398B6C122C94}"/>
              </a:ext>
            </a:extLst>
          </p:cNvPr>
          <p:cNvSpPr txBox="1"/>
          <p:nvPr/>
        </p:nvSpPr>
        <p:spPr>
          <a:xfrm>
            <a:off x="4754965" y="4077862"/>
            <a:ext cx="5832087" cy="584775"/>
          </a:xfrm>
          <a:prstGeom prst="rect">
            <a:avLst/>
          </a:prstGeom>
          <a:noFill/>
          <a:ln cmpd="sng">
            <a:solidFill>
              <a:schemeClr val="accent1"/>
            </a:solidFill>
          </a:ln>
        </p:spPr>
        <p:txBody>
          <a:bodyPr wrap="square" rtlCol="0">
            <a:spAutoFit/>
          </a:bodyPr>
          <a:lstStyle/>
          <a:p>
            <a:pPr algn="just"/>
            <a:r>
              <a:rPr lang="pt-BR" sz="1600" dirty="0"/>
              <a:t>Preservação de capital, Consistência de retornos, comparativos com a indústria.</a:t>
            </a:r>
          </a:p>
        </p:txBody>
      </p:sp>
      <p:sp>
        <p:nvSpPr>
          <p:cNvPr id="15" name="CaixaDeTexto 14">
            <a:extLst>
              <a:ext uri="{FF2B5EF4-FFF2-40B4-BE49-F238E27FC236}">
                <a16:creationId xmlns:a16="http://schemas.microsoft.com/office/drawing/2014/main" id="{F36F616A-7781-A906-BA5A-B3222E50CD50}"/>
              </a:ext>
            </a:extLst>
          </p:cNvPr>
          <p:cNvSpPr txBox="1"/>
          <p:nvPr/>
        </p:nvSpPr>
        <p:spPr>
          <a:xfrm>
            <a:off x="4754965" y="5492585"/>
            <a:ext cx="5832087" cy="584775"/>
          </a:xfrm>
          <a:prstGeom prst="rect">
            <a:avLst/>
          </a:prstGeom>
          <a:noFill/>
          <a:ln cmpd="sng">
            <a:solidFill>
              <a:schemeClr val="accent1"/>
            </a:solidFill>
          </a:ln>
        </p:spPr>
        <p:txBody>
          <a:bodyPr wrap="square" rtlCol="0">
            <a:spAutoFit/>
          </a:bodyPr>
          <a:lstStyle/>
          <a:p>
            <a:pPr algn="just"/>
            <a:r>
              <a:rPr lang="pt-BR" sz="1600" dirty="0"/>
              <a:t>Na avaliação qualitativa serão considerados o modelo de gestão, risco, controle, compliance e negócio sobre o gestor de recursos.</a:t>
            </a:r>
          </a:p>
        </p:txBody>
      </p:sp>
      <p:sp>
        <p:nvSpPr>
          <p:cNvPr id="16" name="Título 1">
            <a:extLst>
              <a:ext uri="{FF2B5EF4-FFF2-40B4-BE49-F238E27FC236}">
                <a16:creationId xmlns:a16="http://schemas.microsoft.com/office/drawing/2014/main" id="{00087A61-4910-36D8-53DD-324C813B4C49}"/>
              </a:ext>
            </a:extLst>
          </p:cNvPr>
          <p:cNvSpPr txBox="1">
            <a:spLocks/>
          </p:cNvSpPr>
          <p:nvPr/>
        </p:nvSpPr>
        <p:spPr>
          <a:xfrm>
            <a:off x="646388" y="488693"/>
            <a:ext cx="7493760" cy="6044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sp>
        <p:nvSpPr>
          <p:cNvPr id="17" name="CaixaDeTexto 6">
            <a:extLst>
              <a:ext uri="{FF2B5EF4-FFF2-40B4-BE49-F238E27FC236}">
                <a16:creationId xmlns:a16="http://schemas.microsoft.com/office/drawing/2014/main" id="{E44DB6C2-26DB-9B17-AD3B-653C714ACCC2}"/>
              </a:ext>
            </a:extLst>
          </p:cNvPr>
          <p:cNvSpPr txBox="1">
            <a:spLocks noChangeArrowheads="1"/>
          </p:cNvSpPr>
          <p:nvPr/>
        </p:nvSpPr>
        <p:spPr bwMode="auto">
          <a:xfrm>
            <a:off x="646388" y="1394098"/>
            <a:ext cx="7016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2000" dirty="0">
                <a:latin typeface="Montserrat" panose="00000500000000000000" pitchFamily="2" charset="0"/>
              </a:rPr>
              <a:t>Processo de Seleção de Fundos e Gestores</a:t>
            </a:r>
          </a:p>
        </p:txBody>
      </p:sp>
    </p:spTree>
    <p:extLst>
      <p:ext uri="{BB962C8B-B14F-4D97-AF65-F5344CB8AC3E}">
        <p14:creationId xmlns:p14="http://schemas.microsoft.com/office/powerpoint/2010/main" val="99798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7ECA-F7EB-AD42-9F85-B4F69E422AB0}"/>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27E2F52F-F2EE-2305-3DD9-E9CBD74C4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17"/>
            <a:ext cx="12192000" cy="6858000"/>
          </a:xfrm>
          <a:prstGeom prst="rect">
            <a:avLst/>
          </a:prstGeom>
        </p:spPr>
      </p:pic>
      <p:sp>
        <p:nvSpPr>
          <p:cNvPr id="7" name="Título 1">
            <a:extLst>
              <a:ext uri="{FF2B5EF4-FFF2-40B4-BE49-F238E27FC236}">
                <a16:creationId xmlns:a16="http://schemas.microsoft.com/office/drawing/2014/main" id="{0D873CF7-8011-774F-39B2-9C6E587D4E89}"/>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pic>
        <p:nvPicPr>
          <p:cNvPr id="3" name="Gráfico 2">
            <a:extLst>
              <a:ext uri="{FF2B5EF4-FFF2-40B4-BE49-F238E27FC236}">
                <a16:creationId xmlns:a16="http://schemas.microsoft.com/office/drawing/2014/main" id="{336D372E-A42D-54D6-A51F-853FF48802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16" name="Título 1">
            <a:extLst>
              <a:ext uri="{FF2B5EF4-FFF2-40B4-BE49-F238E27FC236}">
                <a16:creationId xmlns:a16="http://schemas.microsoft.com/office/drawing/2014/main" id="{5444073B-2F8A-05CD-EB4C-6D4450F67124}"/>
              </a:ext>
            </a:extLst>
          </p:cNvPr>
          <p:cNvSpPr txBox="1">
            <a:spLocks/>
          </p:cNvSpPr>
          <p:nvPr/>
        </p:nvSpPr>
        <p:spPr>
          <a:xfrm>
            <a:off x="646388" y="488693"/>
            <a:ext cx="7493760" cy="6044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sp>
        <p:nvSpPr>
          <p:cNvPr id="8" name="CaixaDeTexto 7">
            <a:extLst>
              <a:ext uri="{FF2B5EF4-FFF2-40B4-BE49-F238E27FC236}">
                <a16:creationId xmlns:a16="http://schemas.microsoft.com/office/drawing/2014/main" id="{27B16546-8BAE-B434-0686-EB670768115B}"/>
              </a:ext>
            </a:extLst>
          </p:cNvPr>
          <p:cNvSpPr txBox="1">
            <a:spLocks noChangeArrowheads="1"/>
          </p:cNvSpPr>
          <p:nvPr/>
        </p:nvSpPr>
        <p:spPr bwMode="auto">
          <a:xfrm>
            <a:off x="529370" y="1323248"/>
            <a:ext cx="8904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2000" dirty="0">
                <a:latin typeface="Montserrat" panose="00000500000000000000" pitchFamily="2" charset="0"/>
              </a:rPr>
              <a:t>Processo de Seleção de Fundos e Gestores – Critérios Quantitativos</a:t>
            </a:r>
          </a:p>
        </p:txBody>
      </p:sp>
      <p:sp>
        <p:nvSpPr>
          <p:cNvPr id="2" name="Retângulo 1">
            <a:extLst>
              <a:ext uri="{FF2B5EF4-FFF2-40B4-BE49-F238E27FC236}">
                <a16:creationId xmlns:a16="http://schemas.microsoft.com/office/drawing/2014/main" id="{93A44921-001B-D2F9-CA84-CC8B9625A7AE}"/>
              </a:ext>
            </a:extLst>
          </p:cNvPr>
          <p:cNvSpPr/>
          <p:nvPr/>
        </p:nvSpPr>
        <p:spPr>
          <a:xfrm>
            <a:off x="646388" y="2109919"/>
            <a:ext cx="3314807" cy="17464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PRESERVAÇÃO DE CAPITAL</a:t>
            </a:r>
          </a:p>
          <a:p>
            <a:pPr algn="ctr"/>
            <a:endParaRPr lang="pt-BR" sz="1200" b="1" dirty="0">
              <a:solidFill>
                <a:schemeClr val="tx1"/>
              </a:solidFill>
            </a:endParaRPr>
          </a:p>
          <a:p>
            <a:pPr algn="ctr"/>
            <a:endParaRPr lang="pt-BR" sz="1200" b="1" dirty="0">
              <a:solidFill>
                <a:schemeClr val="tx1"/>
              </a:solidFill>
            </a:endParaRPr>
          </a:p>
          <a:p>
            <a:r>
              <a:rPr lang="pt-BR" sz="1600" b="1" dirty="0">
                <a:solidFill>
                  <a:schemeClr val="tx1"/>
                </a:solidFill>
              </a:rPr>
              <a:t>Efeito Cauda</a:t>
            </a:r>
          </a:p>
          <a:p>
            <a:r>
              <a:rPr lang="pt-BR" sz="1600" b="1" dirty="0">
                <a:solidFill>
                  <a:schemeClr val="tx1"/>
                </a:solidFill>
              </a:rPr>
              <a:t>Máxima Queda</a:t>
            </a:r>
          </a:p>
          <a:p>
            <a:r>
              <a:rPr lang="pt-BR" sz="1600" b="1" dirty="0">
                <a:solidFill>
                  <a:schemeClr val="tx1"/>
                </a:solidFill>
              </a:rPr>
              <a:t>Retorno Mensal Negativo</a:t>
            </a:r>
          </a:p>
        </p:txBody>
      </p:sp>
      <p:sp>
        <p:nvSpPr>
          <p:cNvPr id="5" name="Retângulo 4">
            <a:extLst>
              <a:ext uri="{FF2B5EF4-FFF2-40B4-BE49-F238E27FC236}">
                <a16:creationId xmlns:a16="http://schemas.microsoft.com/office/drawing/2014/main" id="{3CB9E894-61B9-78C9-B25B-4D9B09111D2E}"/>
              </a:ext>
            </a:extLst>
          </p:cNvPr>
          <p:cNvSpPr/>
          <p:nvPr/>
        </p:nvSpPr>
        <p:spPr>
          <a:xfrm>
            <a:off x="4411767" y="3203224"/>
            <a:ext cx="3314807" cy="17464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CONSISTÊNCIA DE RETORNOS</a:t>
            </a:r>
          </a:p>
          <a:p>
            <a:pPr algn="ctr"/>
            <a:endParaRPr lang="pt-BR" dirty="0"/>
          </a:p>
          <a:p>
            <a:r>
              <a:rPr lang="pt-BR" sz="1600" b="1" dirty="0">
                <a:solidFill>
                  <a:schemeClr val="tx1"/>
                </a:solidFill>
              </a:rPr>
              <a:t>Posição nos Grupos</a:t>
            </a:r>
          </a:p>
          <a:p>
            <a:r>
              <a:rPr lang="pt-BR" sz="1600" b="1" dirty="0">
                <a:solidFill>
                  <a:schemeClr val="tx1"/>
                </a:solidFill>
              </a:rPr>
              <a:t>Retorno Absoluto</a:t>
            </a:r>
          </a:p>
        </p:txBody>
      </p:sp>
      <p:sp>
        <p:nvSpPr>
          <p:cNvPr id="6" name="Retângulo 5">
            <a:extLst>
              <a:ext uri="{FF2B5EF4-FFF2-40B4-BE49-F238E27FC236}">
                <a16:creationId xmlns:a16="http://schemas.microsoft.com/office/drawing/2014/main" id="{4D03689C-3DD9-E9BE-AFA8-32ACFD79F0FB}"/>
              </a:ext>
            </a:extLst>
          </p:cNvPr>
          <p:cNvSpPr/>
          <p:nvPr/>
        </p:nvSpPr>
        <p:spPr>
          <a:xfrm>
            <a:off x="8201900" y="4354979"/>
            <a:ext cx="3074504" cy="15505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COMPARATIVO DA INDÚSTRIA</a:t>
            </a:r>
          </a:p>
          <a:p>
            <a:pPr algn="ctr"/>
            <a:endParaRPr lang="pt-BR" dirty="0"/>
          </a:p>
          <a:p>
            <a:r>
              <a:rPr lang="pt-BR" sz="1600" b="1" dirty="0">
                <a:solidFill>
                  <a:schemeClr val="tx1"/>
                </a:solidFill>
              </a:rPr>
              <a:t>Índice de Sharpe</a:t>
            </a:r>
          </a:p>
          <a:p>
            <a:r>
              <a:rPr lang="pt-BR" sz="1600" b="1" dirty="0">
                <a:solidFill>
                  <a:schemeClr val="tx1"/>
                </a:solidFill>
              </a:rPr>
              <a:t>Retorno de Benchmark</a:t>
            </a:r>
          </a:p>
        </p:txBody>
      </p:sp>
    </p:spTree>
    <p:extLst>
      <p:ext uri="{BB962C8B-B14F-4D97-AF65-F5344CB8AC3E}">
        <p14:creationId xmlns:p14="http://schemas.microsoft.com/office/powerpoint/2010/main" val="173898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FC492-4EDC-30AC-7710-4DAD89CA20FE}"/>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390EFCC2-4E2E-3018-08F6-61B47AF8E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24CD4595-3013-CE73-5A8D-890BABE51CD1}"/>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12602D3F-3584-FBEF-3AA9-73BABBA82F62}"/>
              </a:ext>
            </a:extLst>
          </p:cNvPr>
          <p:cNvSpPr txBox="1">
            <a:spLocks/>
          </p:cNvSpPr>
          <p:nvPr/>
        </p:nvSpPr>
        <p:spPr>
          <a:xfrm>
            <a:off x="516975" y="170078"/>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A54EBEED-B450-F4DE-061B-86D10F799C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CaixaDeTexto 1">
            <a:extLst>
              <a:ext uri="{FF2B5EF4-FFF2-40B4-BE49-F238E27FC236}">
                <a16:creationId xmlns:a16="http://schemas.microsoft.com/office/drawing/2014/main" id="{58870B6E-8150-CF1D-35FB-503AB0341805}"/>
              </a:ext>
            </a:extLst>
          </p:cNvPr>
          <p:cNvSpPr txBox="1">
            <a:spLocks noChangeArrowheads="1"/>
          </p:cNvSpPr>
          <p:nvPr/>
        </p:nvSpPr>
        <p:spPr bwMode="auto">
          <a:xfrm>
            <a:off x="560045" y="1270480"/>
            <a:ext cx="607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rPr>
              <a:t>Critérios Quantitativos - Preservação de Capital</a:t>
            </a:r>
          </a:p>
        </p:txBody>
      </p:sp>
      <p:sp>
        <p:nvSpPr>
          <p:cNvPr id="5" name="CaixaDeTexto 4">
            <a:extLst>
              <a:ext uri="{FF2B5EF4-FFF2-40B4-BE49-F238E27FC236}">
                <a16:creationId xmlns:a16="http://schemas.microsoft.com/office/drawing/2014/main" id="{F30A47E9-9E4B-B78D-355A-56645B15A40A}"/>
              </a:ext>
            </a:extLst>
          </p:cNvPr>
          <p:cNvSpPr txBox="1"/>
          <p:nvPr/>
        </p:nvSpPr>
        <p:spPr>
          <a:xfrm>
            <a:off x="399385" y="3020310"/>
            <a:ext cx="11439251" cy="738664"/>
          </a:xfrm>
          <a:prstGeom prst="rect">
            <a:avLst/>
          </a:prstGeom>
          <a:solidFill>
            <a:schemeClr val="accent1">
              <a:lumMod val="75000"/>
            </a:schemeClr>
          </a:solidFill>
          <a:ln>
            <a:solidFill>
              <a:schemeClr val="tx1"/>
            </a:solidFill>
          </a:ln>
        </p:spPr>
        <p:txBody>
          <a:bodyPr wrap="square" rtlCol="0">
            <a:spAutoFit/>
          </a:bodyPr>
          <a:lstStyle/>
          <a:p>
            <a:pPr algn="just"/>
            <a:r>
              <a:rPr lang="pt-BR" sz="1400" b="1" dirty="0">
                <a:solidFill>
                  <a:schemeClr val="bg1"/>
                </a:solidFill>
                <a:latin typeface="Montserrat" panose="00000500000000000000" pitchFamily="2" charset="0"/>
              </a:rPr>
              <a:t>Efeito de cauda: </a:t>
            </a:r>
            <a:r>
              <a:rPr lang="pt-BR" sz="1400" dirty="0">
                <a:solidFill>
                  <a:schemeClr val="bg1"/>
                </a:solidFill>
                <a:latin typeface="Montserrat" panose="00000500000000000000" pitchFamily="2" charset="0"/>
              </a:rPr>
              <a:t>Observar o quanto é efetiva a mitigação de risco do gestor, tentando eliminar os fundos que tomam posições muito desbalanceadas no critério de risco x retorno. Deve-se calcular o retorno diário de cada fundo, para toda a amostra. Em seguida calculamos a média somente dos números negativos. .</a:t>
            </a:r>
          </a:p>
        </p:txBody>
      </p:sp>
      <p:sp>
        <p:nvSpPr>
          <p:cNvPr id="6" name="CaixaDeTexto 5">
            <a:extLst>
              <a:ext uri="{FF2B5EF4-FFF2-40B4-BE49-F238E27FC236}">
                <a16:creationId xmlns:a16="http://schemas.microsoft.com/office/drawing/2014/main" id="{ED099FCF-F887-CC6E-3A66-626DFD36AAB5}"/>
              </a:ext>
            </a:extLst>
          </p:cNvPr>
          <p:cNvSpPr txBox="1"/>
          <p:nvPr/>
        </p:nvSpPr>
        <p:spPr>
          <a:xfrm>
            <a:off x="399384" y="4357512"/>
            <a:ext cx="11439251" cy="307777"/>
          </a:xfrm>
          <a:prstGeom prst="rect">
            <a:avLst/>
          </a:prstGeom>
          <a:solidFill>
            <a:schemeClr val="accent1">
              <a:lumMod val="75000"/>
            </a:schemeClr>
          </a:solidFill>
          <a:ln>
            <a:solidFill>
              <a:schemeClr val="dk1"/>
            </a:solidFill>
          </a:ln>
        </p:spPr>
        <p:txBody>
          <a:bodyPr wrap="square" rtlCol="0">
            <a:spAutoFit/>
          </a:bodyPr>
          <a:lstStyle/>
          <a:p>
            <a:pPr algn="just"/>
            <a:r>
              <a:rPr lang="pt-BR" sz="1400" b="1" dirty="0">
                <a:solidFill>
                  <a:schemeClr val="bg1"/>
                </a:solidFill>
                <a:latin typeface="Montserrat" panose="00000500000000000000" pitchFamily="2" charset="0"/>
              </a:rPr>
              <a:t>Número de Retornos Negativos: </a:t>
            </a:r>
            <a:r>
              <a:rPr lang="pt-BR" sz="1400" dirty="0">
                <a:solidFill>
                  <a:schemeClr val="bg1"/>
                </a:solidFill>
                <a:latin typeface="Montserrat" panose="00000500000000000000" pitchFamily="2" charset="0"/>
              </a:rPr>
              <a:t>Observa as gestoras que tem janelas mensais com menor histórico de perda de capital..</a:t>
            </a:r>
          </a:p>
        </p:txBody>
      </p:sp>
      <p:sp>
        <p:nvSpPr>
          <p:cNvPr id="9" name="CaixaDeTexto 8">
            <a:extLst>
              <a:ext uri="{FF2B5EF4-FFF2-40B4-BE49-F238E27FC236}">
                <a16:creationId xmlns:a16="http://schemas.microsoft.com/office/drawing/2014/main" id="{7EB40D0D-A83C-FCD3-2C0F-68C784FEDD26}"/>
              </a:ext>
            </a:extLst>
          </p:cNvPr>
          <p:cNvSpPr txBox="1"/>
          <p:nvPr/>
        </p:nvSpPr>
        <p:spPr>
          <a:xfrm>
            <a:off x="399384" y="5146479"/>
            <a:ext cx="11439251" cy="307777"/>
          </a:xfrm>
          <a:prstGeom prst="rect">
            <a:avLst/>
          </a:prstGeom>
          <a:solidFill>
            <a:schemeClr val="accent1">
              <a:lumMod val="75000"/>
            </a:schemeClr>
          </a:solidFill>
          <a:ln>
            <a:solidFill>
              <a:schemeClr val="dk1"/>
            </a:solidFill>
          </a:ln>
        </p:spPr>
        <p:txBody>
          <a:bodyPr wrap="square" rtlCol="0">
            <a:spAutoFit/>
          </a:bodyPr>
          <a:lstStyle/>
          <a:p>
            <a:pPr algn="just"/>
            <a:r>
              <a:rPr lang="pt-BR" sz="1400" b="1" dirty="0">
                <a:solidFill>
                  <a:schemeClr val="bg1"/>
                </a:solidFill>
                <a:latin typeface="Montserrat" panose="00000500000000000000" pitchFamily="2" charset="0"/>
              </a:rPr>
              <a:t>Máxima </a:t>
            </a:r>
            <a:r>
              <a:rPr lang="pt-BR" sz="1400" b="1" i="1" dirty="0">
                <a:solidFill>
                  <a:schemeClr val="bg1"/>
                </a:solidFill>
                <a:latin typeface="Montserrat" panose="00000500000000000000" pitchFamily="2" charset="0"/>
              </a:rPr>
              <a:t>Queda (</a:t>
            </a:r>
            <a:r>
              <a:rPr lang="pt-BR" sz="1400" b="1" i="1" dirty="0" err="1">
                <a:solidFill>
                  <a:schemeClr val="bg1"/>
                </a:solidFill>
                <a:latin typeface="Montserrat" panose="00000500000000000000" pitchFamily="2" charset="0"/>
              </a:rPr>
              <a:t>Drawdown</a:t>
            </a:r>
            <a:r>
              <a:rPr lang="pt-BR" sz="1400" b="1" i="1" dirty="0">
                <a:solidFill>
                  <a:schemeClr val="bg1"/>
                </a:solidFill>
                <a:latin typeface="Montserrat" panose="00000500000000000000" pitchFamily="2" charset="0"/>
              </a:rPr>
              <a:t>)</a:t>
            </a:r>
            <a:r>
              <a:rPr lang="pt-BR" sz="1400" b="1" dirty="0">
                <a:solidFill>
                  <a:schemeClr val="bg1"/>
                </a:solidFill>
                <a:latin typeface="Montserrat" panose="00000500000000000000" pitchFamily="2" charset="0"/>
              </a:rPr>
              <a:t>: </a:t>
            </a:r>
            <a:r>
              <a:rPr lang="pt-BR" sz="1400" dirty="0">
                <a:solidFill>
                  <a:schemeClr val="bg1"/>
                </a:solidFill>
                <a:latin typeface="Montserrat" panose="00000500000000000000" pitchFamily="2" charset="0"/>
              </a:rPr>
              <a:t>observar o máximo que historicamente o fundo perdeu em uma janela adversa de retorno.  </a:t>
            </a:r>
            <a:r>
              <a:rPr lang="pt-BR" sz="1400" dirty="0">
                <a:solidFill>
                  <a:schemeClr val="bg1"/>
                </a:solidFill>
              </a:rPr>
              <a:t>	</a:t>
            </a:r>
          </a:p>
        </p:txBody>
      </p:sp>
      <p:sp>
        <p:nvSpPr>
          <p:cNvPr id="10" name="CaixaDeTexto 9">
            <a:extLst>
              <a:ext uri="{FF2B5EF4-FFF2-40B4-BE49-F238E27FC236}">
                <a16:creationId xmlns:a16="http://schemas.microsoft.com/office/drawing/2014/main" id="{A7BC4929-0EAD-5F10-CB77-C1A8BD0BB6E5}"/>
              </a:ext>
            </a:extLst>
          </p:cNvPr>
          <p:cNvSpPr txBox="1"/>
          <p:nvPr/>
        </p:nvSpPr>
        <p:spPr>
          <a:xfrm>
            <a:off x="399384" y="1994556"/>
            <a:ext cx="11348667" cy="738664"/>
          </a:xfrm>
          <a:prstGeom prst="rect">
            <a:avLst/>
          </a:prstGeom>
          <a:noFill/>
        </p:spPr>
        <p:txBody>
          <a:bodyPr wrap="square" rtlCol="0">
            <a:spAutoFit/>
          </a:bodyPr>
          <a:lstStyle/>
          <a:p>
            <a:pPr algn="just"/>
            <a:r>
              <a:rPr lang="pt-BR" sz="1400" dirty="0">
                <a:latin typeface="Montserrat" panose="00000500000000000000" pitchFamily="2" charset="0"/>
              </a:rPr>
              <a:t>Quantificar e classificar, os fundos que mais vezes entregaram retorno negativo, observando também, a volatilidade desses retornos, para entender qual a magnitude da queda. E através do levantamento do </a:t>
            </a:r>
            <a:r>
              <a:rPr lang="pt-BR" sz="1400" i="1" dirty="0" err="1">
                <a:latin typeface="Montserrat" panose="00000500000000000000" pitchFamily="2" charset="0"/>
              </a:rPr>
              <a:t>drawdown</a:t>
            </a:r>
            <a:r>
              <a:rPr lang="pt-BR" sz="1400" dirty="0">
                <a:latin typeface="Montserrat" panose="00000500000000000000" pitchFamily="2" charset="0"/>
              </a:rPr>
              <a:t> histórico, entender qual fundo entregou uma pior queda em cenário adverso.</a:t>
            </a:r>
          </a:p>
        </p:txBody>
      </p:sp>
    </p:spTree>
    <p:extLst>
      <p:ext uri="{BB962C8B-B14F-4D97-AF65-F5344CB8AC3E}">
        <p14:creationId xmlns:p14="http://schemas.microsoft.com/office/powerpoint/2010/main" val="138990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E30FF-2C34-9E30-4BCF-EC1F079D0C18}"/>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06E1E7E0-993F-E85B-2DEE-1C0D574CF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2192000" cy="6858000"/>
          </a:xfrm>
          <a:prstGeom prst="rect">
            <a:avLst/>
          </a:prstGeom>
        </p:spPr>
      </p:pic>
      <p:sp>
        <p:nvSpPr>
          <p:cNvPr id="7" name="Título 1">
            <a:extLst>
              <a:ext uri="{FF2B5EF4-FFF2-40B4-BE49-F238E27FC236}">
                <a16:creationId xmlns:a16="http://schemas.microsoft.com/office/drawing/2014/main" id="{1FEC0D7F-2ADE-B035-E0D4-96C906ADC1CC}"/>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C7BBBC74-F0AB-0218-174A-74A4F94A45E9}"/>
              </a:ext>
            </a:extLst>
          </p:cNvPr>
          <p:cNvSpPr txBox="1">
            <a:spLocks/>
          </p:cNvSpPr>
          <p:nvPr/>
        </p:nvSpPr>
        <p:spPr>
          <a:xfrm>
            <a:off x="516975" y="96191"/>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84FD01A8-726C-CC1F-9860-AE632BAC26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CaixaDeTexto 1">
            <a:extLst>
              <a:ext uri="{FF2B5EF4-FFF2-40B4-BE49-F238E27FC236}">
                <a16:creationId xmlns:a16="http://schemas.microsoft.com/office/drawing/2014/main" id="{AF3DD74C-D22F-4FEC-B7E0-B315DA0EBF65}"/>
              </a:ext>
            </a:extLst>
          </p:cNvPr>
          <p:cNvSpPr txBox="1">
            <a:spLocks noChangeArrowheads="1"/>
          </p:cNvSpPr>
          <p:nvPr/>
        </p:nvSpPr>
        <p:spPr bwMode="auto">
          <a:xfrm>
            <a:off x="516975" y="1203475"/>
            <a:ext cx="7305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rPr>
              <a:t>Critérios Quantitativos – Consistência dos Retornos</a:t>
            </a:r>
          </a:p>
        </p:txBody>
      </p:sp>
      <p:sp>
        <p:nvSpPr>
          <p:cNvPr id="5" name="CaixaDeTexto 4">
            <a:extLst>
              <a:ext uri="{FF2B5EF4-FFF2-40B4-BE49-F238E27FC236}">
                <a16:creationId xmlns:a16="http://schemas.microsoft.com/office/drawing/2014/main" id="{FF85C24B-DFC1-E91D-457A-E8F267129C40}"/>
              </a:ext>
            </a:extLst>
          </p:cNvPr>
          <p:cNvSpPr txBox="1"/>
          <p:nvPr/>
        </p:nvSpPr>
        <p:spPr>
          <a:xfrm>
            <a:off x="481160" y="3646375"/>
            <a:ext cx="11398929" cy="523220"/>
          </a:xfrm>
          <a:prstGeom prst="rect">
            <a:avLst/>
          </a:prstGeom>
          <a:solidFill>
            <a:schemeClr val="accent1">
              <a:lumMod val="75000"/>
            </a:schemeClr>
          </a:solidFill>
          <a:ln>
            <a:solidFill>
              <a:schemeClr val="tx1"/>
            </a:solidFill>
          </a:ln>
        </p:spPr>
        <p:txBody>
          <a:bodyPr wrap="square" rtlCol="0">
            <a:spAutoFit/>
          </a:bodyPr>
          <a:lstStyle/>
          <a:p>
            <a:pPr algn="just"/>
            <a:r>
              <a:rPr lang="pt-BR" sz="1400" b="1" dirty="0">
                <a:solidFill>
                  <a:schemeClr val="bg1"/>
                </a:solidFill>
                <a:latin typeface="Montserrat" panose="00000500000000000000" pitchFamily="2" charset="0"/>
              </a:rPr>
              <a:t>Posição dos retornos dentro dos grupos:</a:t>
            </a:r>
            <a:r>
              <a:rPr lang="pt-BR" sz="1400" dirty="0">
                <a:solidFill>
                  <a:schemeClr val="bg1"/>
                </a:solidFill>
                <a:latin typeface="Montserrat" panose="00000500000000000000" pitchFamily="2" charset="0"/>
              </a:rPr>
              <a:t> Com a tabulação dos retornos mensais, definimos para cada mês, o valor mínimo, de 1º grupo, mediana, 3º grupo e máximo.   </a:t>
            </a:r>
          </a:p>
        </p:txBody>
      </p:sp>
      <p:sp>
        <p:nvSpPr>
          <p:cNvPr id="6" name="CaixaDeTexto 5">
            <a:extLst>
              <a:ext uri="{FF2B5EF4-FFF2-40B4-BE49-F238E27FC236}">
                <a16:creationId xmlns:a16="http://schemas.microsoft.com/office/drawing/2014/main" id="{A92C3D98-7371-4618-3246-4610B3F56C67}"/>
              </a:ext>
            </a:extLst>
          </p:cNvPr>
          <p:cNvSpPr txBox="1"/>
          <p:nvPr/>
        </p:nvSpPr>
        <p:spPr>
          <a:xfrm>
            <a:off x="481160" y="4676909"/>
            <a:ext cx="11398929" cy="307777"/>
          </a:xfrm>
          <a:prstGeom prst="rect">
            <a:avLst/>
          </a:prstGeom>
          <a:solidFill>
            <a:schemeClr val="accent1">
              <a:lumMod val="75000"/>
            </a:schemeClr>
          </a:solidFill>
          <a:ln>
            <a:solidFill>
              <a:schemeClr val="dk1"/>
            </a:solidFill>
          </a:ln>
        </p:spPr>
        <p:txBody>
          <a:bodyPr wrap="square" rtlCol="0">
            <a:spAutoFit/>
          </a:bodyPr>
          <a:lstStyle/>
          <a:p>
            <a:pPr algn="just"/>
            <a:r>
              <a:rPr lang="pt-BR" sz="1400" b="1" dirty="0">
                <a:solidFill>
                  <a:schemeClr val="bg1"/>
                </a:solidFill>
                <a:latin typeface="Montserrat" panose="00000500000000000000" pitchFamily="2" charset="0"/>
              </a:rPr>
              <a:t>Retorno Absoluto: </a:t>
            </a:r>
            <a:r>
              <a:rPr lang="pt-BR" sz="1400" dirty="0">
                <a:solidFill>
                  <a:schemeClr val="bg1"/>
                </a:solidFill>
                <a:latin typeface="Montserrat" panose="00000500000000000000" pitchFamily="2" charset="0"/>
              </a:rPr>
              <a:t>Classificação dos fundos que possuem os melhores retornos de longo prazo.  </a:t>
            </a:r>
          </a:p>
        </p:txBody>
      </p:sp>
      <p:sp>
        <p:nvSpPr>
          <p:cNvPr id="9" name="CaixaDeTexto 8">
            <a:extLst>
              <a:ext uri="{FF2B5EF4-FFF2-40B4-BE49-F238E27FC236}">
                <a16:creationId xmlns:a16="http://schemas.microsoft.com/office/drawing/2014/main" id="{080B5F18-8BEF-92AF-2BC5-A2D058042A80}"/>
              </a:ext>
            </a:extLst>
          </p:cNvPr>
          <p:cNvSpPr txBox="1"/>
          <p:nvPr/>
        </p:nvSpPr>
        <p:spPr>
          <a:xfrm>
            <a:off x="430050" y="2073568"/>
            <a:ext cx="11331899" cy="954107"/>
          </a:xfrm>
          <a:prstGeom prst="rect">
            <a:avLst/>
          </a:prstGeom>
          <a:noFill/>
        </p:spPr>
        <p:txBody>
          <a:bodyPr wrap="square" rtlCol="0">
            <a:spAutoFit/>
          </a:bodyPr>
          <a:lstStyle/>
          <a:p>
            <a:pPr algn="just"/>
            <a:r>
              <a:rPr lang="pt-BR" sz="1400" dirty="0">
                <a:latin typeface="Montserrat" panose="00000500000000000000" pitchFamily="2" charset="0"/>
              </a:rPr>
              <a:t>Fundos que apresentam retornos de forma consistente ao longo do tempo. Os retornos mensais dos fundos da mesma estratégia são agrupados em grupos, os fundos que possuem menor variação de posição mensal são ordenados e ponderados pela sua posição na amostra, ou seja, quanto mais vezes um fundo aparece melhor classificado, sem mudar sua posição frente aos grupos, melhor sua classificação.</a:t>
            </a:r>
          </a:p>
        </p:txBody>
      </p:sp>
    </p:spTree>
    <p:extLst>
      <p:ext uri="{BB962C8B-B14F-4D97-AF65-F5344CB8AC3E}">
        <p14:creationId xmlns:p14="http://schemas.microsoft.com/office/powerpoint/2010/main" val="114859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3EE73-DED6-4D44-F114-4F90D9EC248E}"/>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AB68D172-F04C-15C5-8051-C8A96BD77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555"/>
            <a:ext cx="12192000" cy="6858000"/>
          </a:xfrm>
          <a:prstGeom prst="rect">
            <a:avLst/>
          </a:prstGeom>
        </p:spPr>
      </p:pic>
      <p:sp>
        <p:nvSpPr>
          <p:cNvPr id="7" name="Título 1">
            <a:extLst>
              <a:ext uri="{FF2B5EF4-FFF2-40B4-BE49-F238E27FC236}">
                <a16:creationId xmlns:a16="http://schemas.microsoft.com/office/drawing/2014/main" id="{7AA345EC-1421-DAA3-C301-B7767C12C773}"/>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FBD0BC34-2500-C384-5E04-0324173F286F}"/>
              </a:ext>
            </a:extLst>
          </p:cNvPr>
          <p:cNvSpPr txBox="1">
            <a:spLocks/>
          </p:cNvSpPr>
          <p:nvPr/>
        </p:nvSpPr>
        <p:spPr>
          <a:xfrm>
            <a:off x="516975" y="18422"/>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101A623C-5A1E-A879-422C-172BED9ADA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2" name="CaixaDeTexto 1">
            <a:extLst>
              <a:ext uri="{FF2B5EF4-FFF2-40B4-BE49-F238E27FC236}">
                <a16:creationId xmlns:a16="http://schemas.microsoft.com/office/drawing/2014/main" id="{A9119354-FA65-43CF-D13E-35856EE344B8}"/>
              </a:ext>
            </a:extLst>
          </p:cNvPr>
          <p:cNvSpPr txBox="1"/>
          <p:nvPr/>
        </p:nvSpPr>
        <p:spPr>
          <a:xfrm>
            <a:off x="378941" y="3000668"/>
            <a:ext cx="11428744" cy="307777"/>
          </a:xfrm>
          <a:prstGeom prst="rect">
            <a:avLst/>
          </a:prstGeom>
          <a:solidFill>
            <a:schemeClr val="accent1">
              <a:lumMod val="75000"/>
            </a:schemeClr>
          </a:solidFill>
          <a:ln>
            <a:solidFill>
              <a:schemeClr val="tx1"/>
            </a:solidFill>
          </a:ln>
        </p:spPr>
        <p:txBody>
          <a:bodyPr wrap="square" rtlCol="0">
            <a:spAutoFit/>
          </a:bodyPr>
          <a:lstStyle/>
          <a:p>
            <a:pPr algn="just"/>
            <a:r>
              <a:rPr lang="pt-BR" sz="1400" b="1" dirty="0">
                <a:solidFill>
                  <a:schemeClr val="bg1"/>
                </a:solidFill>
                <a:latin typeface="Montserrat" panose="00000500000000000000" pitchFamily="2" charset="0"/>
              </a:rPr>
              <a:t>Índice Sharpe: </a:t>
            </a:r>
            <a:r>
              <a:rPr lang="pt-BR" sz="1400" dirty="0">
                <a:solidFill>
                  <a:schemeClr val="bg1"/>
                </a:solidFill>
                <a:latin typeface="Montserrat" panose="00000500000000000000" pitchFamily="2" charset="0"/>
              </a:rPr>
              <a:t>O Índice de Sharpe nos mostra os fundos com boa relação entre risco x retorno.  </a:t>
            </a:r>
          </a:p>
        </p:txBody>
      </p:sp>
      <p:sp>
        <p:nvSpPr>
          <p:cNvPr id="5" name="CaixaDeTexto 4">
            <a:extLst>
              <a:ext uri="{FF2B5EF4-FFF2-40B4-BE49-F238E27FC236}">
                <a16:creationId xmlns:a16="http://schemas.microsoft.com/office/drawing/2014/main" id="{C4A2FB02-0CA8-FC8E-8D03-8C9D1976CA28}"/>
              </a:ext>
            </a:extLst>
          </p:cNvPr>
          <p:cNvSpPr txBox="1"/>
          <p:nvPr/>
        </p:nvSpPr>
        <p:spPr>
          <a:xfrm>
            <a:off x="391581" y="3696110"/>
            <a:ext cx="11428745" cy="523220"/>
          </a:xfrm>
          <a:prstGeom prst="rect">
            <a:avLst/>
          </a:prstGeom>
          <a:solidFill>
            <a:schemeClr val="accent1">
              <a:lumMod val="75000"/>
            </a:schemeClr>
          </a:solidFill>
          <a:ln>
            <a:solidFill>
              <a:schemeClr val="dk1"/>
            </a:solidFill>
          </a:ln>
        </p:spPr>
        <p:txBody>
          <a:bodyPr wrap="square" rtlCol="0">
            <a:spAutoFit/>
          </a:bodyPr>
          <a:lstStyle/>
          <a:p>
            <a:pPr algn="just"/>
            <a:r>
              <a:rPr lang="pt-BR" sz="1400" b="1" dirty="0">
                <a:solidFill>
                  <a:schemeClr val="bg1"/>
                </a:solidFill>
                <a:latin typeface="Montserrat" panose="00000500000000000000" pitchFamily="2" charset="0"/>
              </a:rPr>
              <a:t>Retorno de benchmark: </a:t>
            </a:r>
            <a:r>
              <a:rPr lang="pt-BR" sz="1400" dirty="0">
                <a:solidFill>
                  <a:schemeClr val="bg1"/>
                </a:solidFill>
                <a:latin typeface="Montserrat" panose="00000500000000000000" pitchFamily="2" charset="0"/>
              </a:rPr>
              <a:t>Procuramos observar o número de meses que cada fundo se manteve próximo do benchmark definido. Não só isso, como também o alfa médio gerado.  </a:t>
            </a:r>
          </a:p>
        </p:txBody>
      </p:sp>
      <p:sp>
        <p:nvSpPr>
          <p:cNvPr id="6" name="CaixaDeTexto 5">
            <a:extLst>
              <a:ext uri="{FF2B5EF4-FFF2-40B4-BE49-F238E27FC236}">
                <a16:creationId xmlns:a16="http://schemas.microsoft.com/office/drawing/2014/main" id="{2040F163-7BFE-DA02-4164-4F2848A77016}"/>
              </a:ext>
            </a:extLst>
          </p:cNvPr>
          <p:cNvSpPr txBox="1"/>
          <p:nvPr/>
        </p:nvSpPr>
        <p:spPr>
          <a:xfrm>
            <a:off x="510849" y="1999636"/>
            <a:ext cx="11296837" cy="523220"/>
          </a:xfrm>
          <a:prstGeom prst="rect">
            <a:avLst/>
          </a:prstGeom>
          <a:noFill/>
        </p:spPr>
        <p:txBody>
          <a:bodyPr wrap="square" rtlCol="0">
            <a:spAutoFit/>
          </a:bodyPr>
          <a:lstStyle/>
          <a:p>
            <a:pPr algn="just"/>
            <a:r>
              <a:rPr lang="pt-BR" sz="1400" dirty="0">
                <a:latin typeface="Montserrat" panose="00000500000000000000" pitchFamily="2" charset="0"/>
              </a:rPr>
              <a:t>Fundos que se destacam pela sua relação final de risco retorno e retorno do benchmark. São analisados comparativamente o índice Sharpe de cada um deles e seu retorno de longo prazo.</a:t>
            </a:r>
          </a:p>
        </p:txBody>
      </p:sp>
      <p:sp>
        <p:nvSpPr>
          <p:cNvPr id="9" name="CaixaDeTexto 8">
            <a:extLst>
              <a:ext uri="{FF2B5EF4-FFF2-40B4-BE49-F238E27FC236}">
                <a16:creationId xmlns:a16="http://schemas.microsoft.com/office/drawing/2014/main" id="{53C72F79-EA21-1988-659A-157017344831}"/>
              </a:ext>
            </a:extLst>
          </p:cNvPr>
          <p:cNvSpPr txBox="1"/>
          <p:nvPr/>
        </p:nvSpPr>
        <p:spPr>
          <a:xfrm>
            <a:off x="381628" y="4705225"/>
            <a:ext cx="11428744" cy="307777"/>
          </a:xfrm>
          <a:prstGeom prst="rect">
            <a:avLst/>
          </a:prstGeom>
          <a:solidFill>
            <a:schemeClr val="accent1">
              <a:lumMod val="75000"/>
            </a:schemeClr>
          </a:solidFill>
          <a:ln>
            <a:solidFill>
              <a:schemeClr val="dk1"/>
            </a:solidFill>
          </a:ln>
        </p:spPr>
        <p:txBody>
          <a:bodyPr wrap="square" rtlCol="0">
            <a:spAutoFit/>
          </a:bodyPr>
          <a:lstStyle/>
          <a:p>
            <a:pPr algn="just"/>
            <a:r>
              <a:rPr lang="pt-BR" sz="1400" dirty="0">
                <a:solidFill>
                  <a:schemeClr val="bg1"/>
                </a:solidFill>
                <a:latin typeface="Montserrat" panose="00000500000000000000" pitchFamily="2" charset="0"/>
              </a:rPr>
              <a:t>A nota final COMPARATIVO DA INDÚSTRIA será a média entre o Índice Sharpe e o retorno do benchmark.</a:t>
            </a:r>
          </a:p>
        </p:txBody>
      </p:sp>
      <p:sp>
        <p:nvSpPr>
          <p:cNvPr id="10" name="CaixaDeTexto 9">
            <a:extLst>
              <a:ext uri="{FF2B5EF4-FFF2-40B4-BE49-F238E27FC236}">
                <a16:creationId xmlns:a16="http://schemas.microsoft.com/office/drawing/2014/main" id="{DD70AED4-B31A-F54C-889A-D50891D09D55}"/>
              </a:ext>
            </a:extLst>
          </p:cNvPr>
          <p:cNvSpPr txBox="1">
            <a:spLocks noChangeArrowheads="1"/>
          </p:cNvSpPr>
          <p:nvPr/>
        </p:nvSpPr>
        <p:spPr bwMode="auto">
          <a:xfrm>
            <a:off x="510849" y="1018225"/>
            <a:ext cx="6367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rPr>
              <a:t>Critérios Quantitativos – Comparativo da Indústria</a:t>
            </a:r>
          </a:p>
        </p:txBody>
      </p:sp>
    </p:spTree>
    <p:extLst>
      <p:ext uri="{BB962C8B-B14F-4D97-AF65-F5344CB8AC3E}">
        <p14:creationId xmlns:p14="http://schemas.microsoft.com/office/powerpoint/2010/main" val="216128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7DA2F-5549-D235-7DAD-67419C817D78}"/>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BAE7A98B-D57D-5EA7-8D4C-A025D065C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D607E8E8-3F6E-79EC-BF57-2A93109D798A}"/>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CE7D7BBA-6919-C816-8A49-A2A472623BE8}"/>
              </a:ext>
            </a:extLst>
          </p:cNvPr>
          <p:cNvSpPr txBox="1">
            <a:spLocks/>
          </p:cNvSpPr>
          <p:nvPr/>
        </p:nvSpPr>
        <p:spPr>
          <a:xfrm>
            <a:off x="516975" y="96191"/>
            <a:ext cx="7493760" cy="98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918B59D2-5286-AEBB-1D61-52242F338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5" name="CaixaDeTexto 4">
            <a:extLst>
              <a:ext uri="{FF2B5EF4-FFF2-40B4-BE49-F238E27FC236}">
                <a16:creationId xmlns:a16="http://schemas.microsoft.com/office/drawing/2014/main" id="{E08B72BA-ADF7-A3F1-FCEB-F1B34B92A53D}"/>
              </a:ext>
            </a:extLst>
          </p:cNvPr>
          <p:cNvSpPr txBox="1"/>
          <p:nvPr/>
        </p:nvSpPr>
        <p:spPr>
          <a:xfrm>
            <a:off x="1825444" y="1991018"/>
            <a:ext cx="9057288" cy="1323439"/>
          </a:xfrm>
          <a:prstGeom prst="rect">
            <a:avLst/>
          </a:prstGeom>
          <a:noFill/>
        </p:spPr>
        <p:txBody>
          <a:bodyPr wrap="square" rtlCol="0">
            <a:spAutoFit/>
          </a:bodyPr>
          <a:lstStyle/>
          <a:p>
            <a:pPr algn="just"/>
            <a:r>
              <a:rPr lang="pt-BR" sz="1600" dirty="0">
                <a:latin typeface="Montserrat" panose="00000500000000000000" pitchFamily="2" charset="0"/>
              </a:rPr>
              <a:t>Como resultado final para o processo quantitativo, todos os fundos da amostra receberão uma nota em acordo aos critérios avaliados de onde deriva-se um ranking com vários fundos organizados conforme o resultado obtido. Esta nota é baseada na ponderação entre as notas obtidas em cada um dos critérios principais considerados nos cálculo quantitativo. </a:t>
            </a:r>
          </a:p>
        </p:txBody>
      </p:sp>
      <p:sp>
        <p:nvSpPr>
          <p:cNvPr id="6" name="CaixaDeTexto 5">
            <a:extLst>
              <a:ext uri="{FF2B5EF4-FFF2-40B4-BE49-F238E27FC236}">
                <a16:creationId xmlns:a16="http://schemas.microsoft.com/office/drawing/2014/main" id="{D4FA022D-3F11-FA0F-4CBF-52091DD74788}"/>
              </a:ext>
            </a:extLst>
          </p:cNvPr>
          <p:cNvSpPr txBox="1">
            <a:spLocks noChangeArrowheads="1"/>
          </p:cNvSpPr>
          <p:nvPr/>
        </p:nvSpPr>
        <p:spPr bwMode="auto">
          <a:xfrm>
            <a:off x="552298" y="1077587"/>
            <a:ext cx="6367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cs typeface="Sabon Next LT" panose="02000500000000000000" pitchFamily="2" charset="0"/>
              </a:rPr>
              <a:t>Critérios Quantitativos – resultado do ranking</a:t>
            </a:r>
          </a:p>
        </p:txBody>
      </p:sp>
      <p:pic>
        <p:nvPicPr>
          <p:cNvPr id="9" name="Imagem 8">
            <a:extLst>
              <a:ext uri="{FF2B5EF4-FFF2-40B4-BE49-F238E27FC236}">
                <a16:creationId xmlns:a16="http://schemas.microsoft.com/office/drawing/2014/main" id="{75D1F905-0CC5-372A-AFAB-0A80424B0D55}"/>
              </a:ext>
            </a:extLst>
          </p:cNvPr>
          <p:cNvPicPr>
            <a:picLocks noChangeAspect="1"/>
          </p:cNvPicPr>
          <p:nvPr/>
        </p:nvPicPr>
        <p:blipFill>
          <a:blip r:embed="rId5"/>
          <a:stretch>
            <a:fillRect/>
          </a:stretch>
        </p:blipFill>
        <p:spPr>
          <a:xfrm>
            <a:off x="3611054" y="3314457"/>
            <a:ext cx="5486068" cy="3297477"/>
          </a:xfrm>
          <a:prstGeom prst="rect">
            <a:avLst/>
          </a:prstGeom>
        </p:spPr>
      </p:pic>
    </p:spTree>
    <p:extLst>
      <p:ext uri="{BB962C8B-B14F-4D97-AF65-F5344CB8AC3E}">
        <p14:creationId xmlns:p14="http://schemas.microsoft.com/office/powerpoint/2010/main" val="142023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2DA60-F7C6-9F29-C2A6-B0DDB8EC4FFB}"/>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0E4B7DA3-1276-71EC-0CE3-6F4C4DB47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85094A0A-F552-9CCF-1DBA-F33662ADBDB3}"/>
              </a:ext>
            </a:extLst>
          </p:cNvPr>
          <p:cNvSpPr txBox="1">
            <a:spLocks/>
          </p:cNvSpPr>
          <p:nvPr/>
        </p:nvSpPr>
        <p:spPr>
          <a:xfrm>
            <a:off x="378941" y="48869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dirty="0">
              <a:latin typeface="Montserrat" panose="00000500000000000000" pitchFamily="2" charset="0"/>
            </a:endParaRPr>
          </a:p>
        </p:txBody>
      </p:sp>
      <p:sp>
        <p:nvSpPr>
          <p:cNvPr id="8" name="Título 1">
            <a:extLst>
              <a:ext uri="{FF2B5EF4-FFF2-40B4-BE49-F238E27FC236}">
                <a16:creationId xmlns:a16="http://schemas.microsoft.com/office/drawing/2014/main" id="{52412CE8-E0B6-944B-6CEB-2E826E040E37}"/>
              </a:ext>
            </a:extLst>
          </p:cNvPr>
          <p:cNvSpPr txBox="1">
            <a:spLocks/>
          </p:cNvSpPr>
          <p:nvPr/>
        </p:nvSpPr>
        <p:spPr>
          <a:xfrm>
            <a:off x="-10909" y="30122"/>
            <a:ext cx="7493760" cy="8551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dirty="0">
                <a:latin typeface="Montserrat" panose="00000500000000000000" pitchFamily="2" charset="0"/>
              </a:rPr>
              <a:t>Seleção de Fundos Líquidos </a:t>
            </a:r>
          </a:p>
        </p:txBody>
      </p:sp>
      <p:pic>
        <p:nvPicPr>
          <p:cNvPr id="3" name="Gráfico 2">
            <a:extLst>
              <a:ext uri="{FF2B5EF4-FFF2-40B4-BE49-F238E27FC236}">
                <a16:creationId xmlns:a16="http://schemas.microsoft.com/office/drawing/2014/main" id="{5D193FF3-8E72-8900-02DD-1374CFDE4F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
        <p:nvSpPr>
          <p:cNvPr id="6" name="CaixaDeTexto 5">
            <a:extLst>
              <a:ext uri="{FF2B5EF4-FFF2-40B4-BE49-F238E27FC236}">
                <a16:creationId xmlns:a16="http://schemas.microsoft.com/office/drawing/2014/main" id="{F439D64D-F431-A19B-754E-C92A10B84101}"/>
              </a:ext>
            </a:extLst>
          </p:cNvPr>
          <p:cNvSpPr txBox="1">
            <a:spLocks noChangeArrowheads="1"/>
          </p:cNvSpPr>
          <p:nvPr/>
        </p:nvSpPr>
        <p:spPr bwMode="auto">
          <a:xfrm>
            <a:off x="0" y="775251"/>
            <a:ext cx="34389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latin typeface="Montserrat" panose="00000500000000000000" pitchFamily="2" charset="0"/>
                <a:cs typeface="Sabon Next LT" panose="02000500000000000000" pitchFamily="2" charset="0"/>
              </a:rPr>
              <a:t>Critérios Quantitativos – resultado do ranking</a:t>
            </a:r>
          </a:p>
        </p:txBody>
      </p:sp>
      <p:pic>
        <p:nvPicPr>
          <p:cNvPr id="2" name="Imagem 1">
            <a:extLst>
              <a:ext uri="{FF2B5EF4-FFF2-40B4-BE49-F238E27FC236}">
                <a16:creationId xmlns:a16="http://schemas.microsoft.com/office/drawing/2014/main" id="{00638AF3-DB18-14C1-607C-E012C228AAF5}"/>
              </a:ext>
            </a:extLst>
          </p:cNvPr>
          <p:cNvPicPr>
            <a:picLocks noChangeAspect="1"/>
          </p:cNvPicPr>
          <p:nvPr/>
        </p:nvPicPr>
        <p:blipFill>
          <a:blip r:embed="rId5"/>
          <a:stretch>
            <a:fillRect/>
          </a:stretch>
        </p:blipFill>
        <p:spPr>
          <a:xfrm>
            <a:off x="2852530" y="885293"/>
            <a:ext cx="6393439" cy="5873750"/>
          </a:xfrm>
          <a:prstGeom prst="rect">
            <a:avLst/>
          </a:prstGeom>
        </p:spPr>
      </p:pic>
    </p:spTree>
    <p:extLst>
      <p:ext uri="{BB962C8B-B14F-4D97-AF65-F5344CB8AC3E}">
        <p14:creationId xmlns:p14="http://schemas.microsoft.com/office/powerpoint/2010/main" val="383251498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1296</Words>
  <Application>Microsoft Office PowerPoint</Application>
  <PresentationFormat>Widescreen</PresentationFormat>
  <Paragraphs>249</Paragraphs>
  <Slides>15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vt:lpstr>
      <vt:lpstr>Calibri</vt:lpstr>
      <vt:lpstr>Calibri Light</vt:lpstr>
      <vt:lpstr>Montserrat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Pró Empresa</dc:creator>
  <cp:lastModifiedBy>Paulo RICARDO Di Blasi</cp:lastModifiedBy>
  <cp:revision>29</cp:revision>
  <dcterms:created xsi:type="dcterms:W3CDTF">2022-02-18T18:51:31Z</dcterms:created>
  <dcterms:modified xsi:type="dcterms:W3CDTF">2024-03-07T10:03:24Z</dcterms:modified>
</cp:coreProperties>
</file>